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0" r:id="rId4"/>
    <p:sldId id="272" r:id="rId5"/>
    <p:sldId id="273" r:id="rId6"/>
    <p:sldId id="274" r:id="rId7"/>
    <p:sldId id="275" r:id="rId8"/>
    <p:sldId id="276" r:id="rId9"/>
    <p:sldId id="278" r:id="rId10"/>
    <p:sldId id="277" r:id="rId11"/>
    <p:sldId id="281" r:id="rId12"/>
    <p:sldId id="280" r:id="rId13"/>
    <p:sldId id="279" r:id="rId14"/>
    <p:sldId id="283" r:id="rId15"/>
    <p:sldId id="289" r:id="rId16"/>
    <p:sldId id="282" r:id="rId17"/>
    <p:sldId id="288" r:id="rId18"/>
    <p:sldId id="287" r:id="rId19"/>
    <p:sldId id="286" r:id="rId20"/>
    <p:sldId id="285" r:id="rId21"/>
    <p:sldId id="284" r:id="rId22"/>
    <p:sldId id="291" r:id="rId23"/>
    <p:sldId id="290" r:id="rId24"/>
    <p:sldId id="267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65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50944"/>
            <a:ext cx="9144000" cy="6821487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04900" y="1196752"/>
            <a:ext cx="6491336" cy="393251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ru-RU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Семинар-практикум </a:t>
            </a:r>
            <a:br>
              <a:rPr lang="ru-RU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«Формы работы в области</a:t>
            </a:r>
            <a:b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чтение художественной литературы»</a:t>
            </a:r>
            <a:endParaRPr lang="ru-RU" b="1" dirty="0">
              <a:solidFill>
                <a:schemeClr val="tx1"/>
              </a:solidFill>
              <a:latin typeface="Cambria"/>
            </a:endParaRPr>
          </a:p>
          <a:p>
            <a:endParaRPr lang="ru-RU" sz="4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 воспитатель 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Дорошко Е.С.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55955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88641"/>
            <a:ext cx="856895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Старшая группа (от 5 до 6 лет)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развивать интерес детей к художественной литературе.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оценивать  поступки героев, характеризовать некоторые нравственные качества (добрый, злой, смелый). Помогать детям понять скрытые мотивы поведения героев произведения.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формированию эмоционального отношения к литературным произведениям.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объяснять (с опорой на прочитанное произведение) доступные детям жанровые особенности сказок, рассказов, стихотворений.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Прививать интерес к чтению больших произведений (по главам).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Помогать выразительно, с естественными интонациями читать стихи, участвовать в чтении текста по ролям, в инсценировках.</a:t>
            </a:r>
          </a:p>
        </p:txBody>
      </p:sp>
    </p:spTree>
    <p:extLst>
      <p:ext uri="{BB962C8B-B14F-4D97-AF65-F5344CB8AC3E}">
        <p14:creationId xmlns:p14="http://schemas.microsoft.com/office/powerpoint/2010/main" val="176413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55955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88640"/>
            <a:ext cx="871296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Подготовительная к школе группа (от 6 до 7 лет)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различать жанры литературных произведений и некоторые особенности каждого жанра.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эмоционально передавать содержание небольшого прозаического произведения и читать наизусть небольшие стихотворения.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полно отвечать на вопросы воспитателя по тексту, передавать своё отношение к содержанию, к поступкам героев.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читателя, способного испытывать сострадание и сочувствие к героям книги, отождествлять себя с полюбившимся персонажем.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Обращать внимание детей на выразительные средства (образные слова  и выражения, эпитеты, сравнения); помогать почувствовать красоту и выразительность языка произведения.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совершенствовать художественно-речевые исполнительские навыки детей при чтении стихотворений, в драматизациях (эмоциональность исполнения, естественность поведения, умение интонацией, жестом, мимикой передать свое отношение к содержанию литературной фразы).</a:t>
            </a:r>
          </a:p>
        </p:txBody>
      </p:sp>
    </p:spTree>
    <p:extLst>
      <p:ext uri="{BB962C8B-B14F-4D97-AF65-F5344CB8AC3E}">
        <p14:creationId xmlns:p14="http://schemas.microsoft.com/office/powerpoint/2010/main" val="277952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92164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42919"/>
            <a:ext cx="9217024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ознакомления с художественной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литературой: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словесный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наглядный, практический. 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48744" y="900786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Словесный метод: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чтение произведений,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вопросы по содержанию произведений.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пересказ произведений,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заучивание наизусть,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беседа по произведению,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прослушивание грамм- и аудиозаписей.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828392" y="900786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Практический метод: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элементы инсценировки,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игры-драматизации,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дидактические игры,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театрализованные игры,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использование разных видов театра,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игровая деятельность.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763040" y="3501008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Наглядный метод: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показ иллюстраций, картин, игрушек,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элементы инсценировки,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движения пальцами, руками,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схемы,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просмотр видео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диафильмов,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оформление выставок.</a:t>
            </a:r>
          </a:p>
        </p:txBody>
      </p:sp>
    </p:spTree>
    <p:extLst>
      <p:ext uri="{BB962C8B-B14F-4D97-AF65-F5344CB8AC3E}">
        <p14:creationId xmlns:p14="http://schemas.microsoft.com/office/powerpoint/2010/main" val="416802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60649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Круг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детского чтения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рассказывания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круг произведений, которые слушают, читают и воспринимают дети)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русского народного творчества и творчества народов мира.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Малые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фольклора: загадки, пословицы, поговорки, песенки,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пестушки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небылицы и перевертыши; сказки.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русской и зарубежной классической литературы.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современной русской и зарубежной литературы.</a:t>
            </a:r>
          </a:p>
        </p:txBody>
      </p:sp>
    </p:spTree>
    <p:extLst>
      <p:ext uri="{BB962C8B-B14F-4D97-AF65-F5344CB8AC3E}">
        <p14:creationId xmlns:p14="http://schemas.microsoft.com/office/powerpoint/2010/main" val="394577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55955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3508" y="17951"/>
            <a:ext cx="885698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построения занятия по ознакомлению с художественной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литературой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– вступительная часть, краткая вводная беседа,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подготавливающая детей к восприятию, связывающая их опыт, текущие события с темой произведения.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ввести детей в мир будущего произведения, заинтересовать, объяснить трудные слова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старших дошкольников   в такую беседу может быть включен: краткий рассказ о писателе, напоминание о его других книгах, уже знакомых детям. 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азывается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произведение, его жанр (рассказ, сказка, стихотворение).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основная часть – работа с литературным произведением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различных методов и приемов; беседа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литературном произведении,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направленная на уточнение содержание, языковых средств выразительности: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выявление эмоционального отношения к героям.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выявление ключевого смысла произведения.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обнаружение мотива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углубить первоначальное восприятие, помочь осознать смысл произведения, усилить эмоциональное восприятие, побудить воображение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– заключительная часть: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организуется повторное чтение текста с целью закрепления эмоционального впечатления и углубления воспринятого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66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83043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332656"/>
            <a:ext cx="874897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ли сочетать несколько произведений на одном занятии?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одном занятии можно сочетать несколько произведений, если они небольшого размера. Объединять их нужно по принципу тематического единства.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можно объединить произведения о зиме (стихи),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 животных,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одном и том же сказочном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персонаже или сочетать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произведения, в которых изображены контрастные характеры или поступки.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помогает детям лучше понять положительные или отрицательные качества.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объединять произведения, различные по форме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поговорку,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сказку, рассказ, прибаутку, басню и т. д., </a:t>
            </a:r>
          </a:p>
        </p:txBody>
      </p:sp>
    </p:spTree>
    <p:extLst>
      <p:ext uri="{BB962C8B-B14F-4D97-AF65-F5344CB8AC3E}">
        <p14:creationId xmlns:p14="http://schemas.microsoft.com/office/powerpoint/2010/main" val="357598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55955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548680"/>
            <a:ext cx="820891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Надо ли детям объяснять незнакомые слова, и если надо, то когда?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объяснять значения тех слов, без понимания которых становится неясным основной смысл текста, характер образов, поступки персонажей.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слова, понимание которых может вызвать у детей затруднение, нужно объяснить в начале занятия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чтения не следует отвлекать детей объяснениями, вопросами.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Пояснить непонятное слово во время рассказа, не останавливаясь, можно синонимом или краткой фразой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63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55955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5516" y="215288"/>
            <a:ext cx="8712968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уместен на занятиях по ознакомлению с художественной литературой показ иллюстраций?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использования иллюстраций зависит от содержания и формы книги, от возраста детей.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- показ иллюстрации не должен нарушать целостного восприятия текста.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активизации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внимания у младших  дошкольников можно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иногда перед чтением показать красочную обложку. </a:t>
            </a:r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иллюстраций способствует лучшему восприятию произведений.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Иллюстрации помогают воссоздать образ героя, запомнить логическую последовательность событий.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чтении книги познавательного характера картинка используется в любой момент для наглядного пояснения текста. </a:t>
            </a:r>
          </a:p>
        </p:txBody>
      </p:sp>
    </p:spTree>
    <p:extLst>
      <p:ext uri="{BB962C8B-B14F-4D97-AF65-F5344CB8AC3E}">
        <p14:creationId xmlns:p14="http://schemas.microsoft.com/office/powerpoint/2010/main" val="195253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55955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764704"/>
            <a:ext cx="835292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лучше всего читать детям художественную литературу?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читать в спокойной обстановке, в свободное от других занятий время.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читать и рассказывать детям между делом,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ходу, например в ожидании еды, умывания и т. п.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Ведь воспитатель не может быть уверен, что ему удастся довести чтение до конца.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чтения подойдет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прогулки, перед сном;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вечернее время.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36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17880" y="-32299"/>
            <a:ext cx="9144000" cy="6890299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401469"/>
            <a:ext cx="86409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Произведения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детского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чтения по возрастным группам.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1381409"/>
            <a:ext cx="65344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1младшая группа: </a:t>
            </a:r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«Наши уточки с утра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…», 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Наша Маша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Стихотворение В.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Берестова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«Котёнок».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Стихотворения А.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Барто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«Мишка»,  «Лошадка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как кричит?».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Сказка В.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Сутеева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«Кто сказал «мяу»?».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Русские народные сказки «Маша и медведь», «Козлятки и волк»; «Теремок».</a:t>
            </a:r>
          </a:p>
        </p:txBody>
      </p:sp>
    </p:spTree>
    <p:extLst>
      <p:ext uri="{BB962C8B-B14F-4D97-AF65-F5344CB8AC3E}">
        <p14:creationId xmlns:p14="http://schemas.microsoft.com/office/powerpoint/2010/main" val="382001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32299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764704"/>
            <a:ext cx="7951341" cy="1584176"/>
          </a:xfrm>
        </p:spPr>
        <p:txBody>
          <a:bodyPr>
            <a:noAutofit/>
          </a:bodyPr>
          <a:lstStyle/>
          <a:p>
            <a:pPr lvl="0" algn="l">
              <a:spcBef>
                <a:spcPts val="0"/>
              </a:spcBef>
            </a:pPr>
            <a:r>
              <a:rPr lang="ru-RU" sz="4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Литературные жанры:</a:t>
            </a:r>
            <a:r>
              <a:rPr lang="ru-RU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lang="ru-RU" sz="6600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91680" y="1916832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36576" y="1930406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скороговорка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считалка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пословица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поговорка,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басня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т. д.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55955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980728"/>
            <a:ext cx="85689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младшая группа:</a:t>
            </a:r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Стихотворение А. Блока «Зайчик».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Русские народные песенки-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«Кисонька-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мурысенька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«Пальчик-мальчик…».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Стихотворение А. Плещеева «Осень наступила».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Сказки К. Чуковского «Краденое солнце», «Айболит» 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Русские народные сказки «Гуси-лебеди»,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Снегурочка и лиса»,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«Лиса и заяц»,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медведя».</a:t>
            </a:r>
          </a:p>
        </p:txBody>
      </p:sp>
    </p:spTree>
    <p:extLst>
      <p:ext uri="{BB962C8B-B14F-4D97-AF65-F5344CB8AC3E}">
        <p14:creationId xmlns:p14="http://schemas.microsoft.com/office/powerpoint/2010/main" val="377453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32299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4512" y="908720"/>
            <a:ext cx="85689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группа:</a:t>
            </a:r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Стихотворение С. Михалкова «А что у вас?».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Стихотворение И. Бунина «Листопад».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Стихотворение С. Есенина «Поет зима — аукает…».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Мордовская народная сказка «Как собака друга искала».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Русские народные сказки «Сестрица Алёнушка и братец Иванушка»,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Жихарка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«Лисичка-сестричка и волк», «Петушок и бобовое зернышко».</a:t>
            </a:r>
          </a:p>
        </p:txBody>
      </p:sp>
    </p:spTree>
    <p:extLst>
      <p:ext uri="{BB962C8B-B14F-4D97-AF65-F5344CB8AC3E}">
        <p14:creationId xmlns:p14="http://schemas.microsoft.com/office/powerpoint/2010/main" val="32366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55955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111048"/>
            <a:ext cx="83529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Старшая группа:</a:t>
            </a:r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Стихотворение И. Бунина «Первый снег».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Стихотворение А. Пушкина «Уж небо осенью дышало…».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 Л. Толстого «Лев и собачка».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Сказка П. Бажова «Серебряное копытце».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 В. Драгунского «Друг детства».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 В. П. Катаева «Цветик-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семицветик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33966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55955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908720"/>
            <a:ext cx="849694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Подготовительная группа:</a:t>
            </a:r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Стихотворение А. Пушкина «Зима! Крестьянин, торжествуя…».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Стихотворение  Ф. Тютчева «Весенние воды».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 К. Ушинского «Четыре желания».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Былина «Илья Муромец и соловей-разбойник».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 К.Г. Паустовского «Тёплый хлеб».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Сказка братьев Гримм «Горшок каши».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012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01137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83188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27" y="-23656"/>
            <a:ext cx="910113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631" y="404664"/>
            <a:ext cx="8229600" cy="1143000"/>
          </a:xfrm>
        </p:spPr>
        <p:txBody>
          <a:bodyPr>
            <a:normAutofit fontScale="90000"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  <a:cs typeface="Times New Roman"/>
              </a:rPr>
              <a:t>Назови одним словом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u="sng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3010" y="908720"/>
            <a:ext cx="800746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Анекдот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веселый рассказ с остроумной концовкой на злободневную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тему.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Поговорка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образное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краткое изречение, метко определяющее какое-либо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явление.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основной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 устного народного творчества, художественное повествование фантастического, приключенческого или бытового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характера.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Былина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устное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народное творчество. песня-сказание, основанное на реальных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событиях.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короткий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рассказ, чаще всего стихотворный,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иносказательного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 с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выводом-моралью.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57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27" y="-23656"/>
            <a:ext cx="910113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Назови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одним словом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052736"/>
            <a:ext cx="78488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Фольклор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устное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народное творчество, народная мудрость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вид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устного народного творчества, вопрос или задание, кото­рые требуют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Частушка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короткая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2 или 4 строчек припевка в быстром темпе, часто сопровождающаяся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переплясом.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Песня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небольшое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лирическое произведение, предназначенное для во­кального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Пословица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краткое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выразительное изречение, имеющее поучительный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49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27" y="-23656"/>
            <a:ext cx="910113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раздела «Художественная литература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/>
              <a:t>•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интереса и любви к чтению; развитие литературной речи.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•Воспитание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желания и умения слушать художественные произведения, следить за развитием действия.</a:t>
            </a:r>
          </a:p>
        </p:txBody>
      </p:sp>
    </p:spTree>
    <p:extLst>
      <p:ext uri="{BB962C8B-B14F-4D97-AF65-F5344CB8AC3E}">
        <p14:creationId xmlns:p14="http://schemas.microsoft.com/office/powerpoint/2010/main" val="88808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55955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88640"/>
            <a:ext cx="864096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Художественная литература по ФГОС входит в ОО «Речевое развитие», ОО «Художественно-эстетическое развитие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 «Речевое развитие» включает: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книжной культурой, детской литературой, понимание на слух текстов различных жанров детской литературы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 «Художественно-эстетическое развитие» предполагает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предпосылок ценностно-смыслового восприятия и понимания произведений искусства (словесного).</a:t>
            </a:r>
          </a:p>
          <a:p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•Формирование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элементарных представлений о видах искусства; восприятие художественной литературы, фольклора; стимулирование сопереживания персонажам художественных произведений</a:t>
            </a:r>
          </a:p>
        </p:txBody>
      </p:sp>
    </p:spTree>
    <p:extLst>
      <p:ext uri="{BB962C8B-B14F-4D97-AF65-F5344CB8AC3E}">
        <p14:creationId xmlns:p14="http://schemas.microsoft.com/office/powerpoint/2010/main" val="352247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55955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0277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63688" y="347284"/>
            <a:ext cx="53937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по возрастным группам.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980728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Младшая группа (от 2 до 3 лет)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Приучать детей слушать народные песенки, сказки, рассказы, стихи.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Следить за развитием действия в сказке, сочувствовать положительным героям.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Предоставлять детям возможность договаривать слова, фразы при чтении воспитателем знакомых стихотворений.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Приобщать детей к рассматриванию рисунков в книгах.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Побуждать называть знакомые предметы, показывать их по просьбе воспитателя, приучать задавать вопросы: «Кто (что) это?», «Что делает?».</a:t>
            </a:r>
          </a:p>
        </p:txBody>
      </p:sp>
    </p:spTree>
    <p:extLst>
      <p:ext uri="{BB962C8B-B14F-4D97-AF65-F5344CB8AC3E}">
        <p14:creationId xmlns:p14="http://schemas.microsoft.com/office/powerpoint/2010/main" val="244194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672" y="-70851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3752" y="404664"/>
            <a:ext cx="81369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2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Младшая группа (от 3 до 4 лет)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умение слушать новые сказки, рассказы, стихи, следить за развитием действия, сопереживать героям произведения.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Объяснять детям поступки персонажей и последствия этих поступков. 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понимать смысл произведения; воспроизводить с помощью вопросов воспитателя содержание в правильной последовательности.       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с помощью воспитателя инсценировать и драматизировать небольшие отрывки из народных сказок.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детей читать наизусть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небольшие стихотворения.</a:t>
            </a:r>
          </a:p>
        </p:txBody>
      </p:sp>
    </p:spTree>
    <p:extLst>
      <p:ext uri="{BB962C8B-B14F-4D97-AF65-F5344CB8AC3E}">
        <p14:creationId xmlns:p14="http://schemas.microsoft.com/office/powerpoint/2010/main" val="88834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55955"/>
            <a:ext cx="9144000" cy="68902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-234280"/>
            <a:ext cx="8229600" cy="11430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332656"/>
            <a:ext cx="8784976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группа (от 4 до 5 лет)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любовь к книге, способность чувствовать художественный образ.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Помогать им, используя разные приемы и педагогические ситуации, правильно воспринимать содержание произведения, сопереживать его героям.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Обращать внимание детей на изобразительно-выразительные средства образные слова и выражения, помогать почувствовать красоту и выразительность языка; прививать  чуткость к поэтическому слову.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учить эмоционально передавать содержание произведения, выразительно читать стихи.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Предлагать вниманию детей иллюстрированные издания знакомых произведений; показывать, как много интересного можно узнать, внимательно рассматривая книжные иллюстрации. </a:t>
            </a:r>
          </a:p>
        </p:txBody>
      </p:sp>
    </p:spTree>
    <p:extLst>
      <p:ext uri="{BB962C8B-B14F-4D97-AF65-F5344CB8AC3E}">
        <p14:creationId xmlns:p14="http://schemas.microsoft.com/office/powerpoint/2010/main" val="219131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1742</Words>
  <Application>Microsoft Office PowerPoint</Application>
  <PresentationFormat>Экран (4:3)</PresentationFormat>
  <Paragraphs>190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Презентация PowerPoint</vt:lpstr>
      <vt:lpstr>Литературные жанры:  </vt:lpstr>
      <vt:lpstr>Назови одним словом. </vt:lpstr>
      <vt:lpstr> Назови одним словом.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Презентация PowerPoint</vt:lpstr>
      <vt:lpstr>  </vt:lpstr>
      <vt:lpstr>  </vt:lpstr>
      <vt:lpstr>  </vt:lpstr>
      <vt:lpstr> 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Общеобразовательное Учреждение «Школа № 27 г. Благовещенск» дошкольное структурное подразделение корпус 4.</dc:title>
  <dc:creator>Елена</dc:creator>
  <cp:lastModifiedBy>1</cp:lastModifiedBy>
  <cp:revision>49</cp:revision>
  <dcterms:created xsi:type="dcterms:W3CDTF">2016-12-03T09:22:40Z</dcterms:created>
  <dcterms:modified xsi:type="dcterms:W3CDTF">2020-02-15T12:11:01Z</dcterms:modified>
</cp:coreProperties>
</file>