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19"/>
  </p:notesMasterIdLst>
  <p:sldIdLst>
    <p:sldId id="256" r:id="rId5"/>
    <p:sldId id="257" r:id="rId6"/>
    <p:sldId id="258" r:id="rId7"/>
    <p:sldId id="259" r:id="rId8"/>
    <p:sldId id="260" r:id="rId9"/>
    <p:sldId id="262" r:id="rId10"/>
    <p:sldId id="263" r:id="rId11"/>
    <p:sldId id="264" r:id="rId12"/>
    <p:sldId id="265" r:id="rId13"/>
    <p:sldId id="266" r:id="rId14"/>
    <p:sldId id="270" r:id="rId15"/>
    <p:sldId id="271" r:id="rId16"/>
    <p:sldId id="272" r:id="rId17"/>
    <p:sldId id="273" r:id="rId18"/>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32" autoAdjust="0"/>
    <p:restoredTop sz="94660"/>
  </p:normalViewPr>
  <p:slideViewPr>
    <p:cSldViewPr>
      <p:cViewPr varScale="1">
        <p:scale>
          <a:sx n="65" d="100"/>
          <a:sy n="65" d="100"/>
        </p:scale>
        <p:origin x="-2880" y="-10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685E49-ADB7-4ACA-B507-29EDF9E3C08A}" type="datetimeFigureOut">
              <a:rPr lang="ru-RU" smtClean="0"/>
              <a:pPr/>
              <a:t>17.09.2024</a:t>
            </a:fld>
            <a:endParaRPr lang="ru-RU"/>
          </a:p>
        </p:txBody>
      </p:sp>
      <p:sp>
        <p:nvSpPr>
          <p:cNvPr id="4" name="Образ слайда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26CBE1-8599-4DE1-93C5-482EBD57E613}" type="slidenum">
              <a:rPr lang="ru-RU" smtClean="0"/>
              <a:pPr/>
              <a:t>‹#›</a:t>
            </a:fld>
            <a:endParaRPr lang="ru-RU"/>
          </a:p>
        </p:txBody>
      </p:sp>
    </p:spTree>
    <p:extLst>
      <p:ext uri="{BB962C8B-B14F-4D97-AF65-F5344CB8AC3E}">
        <p14:creationId xmlns:p14="http://schemas.microsoft.com/office/powerpoint/2010/main" val="1951773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E26CBE1-8599-4DE1-93C5-482EBD57E613}" type="slidenum">
              <a:rPr lang="ru-RU" smtClean="0"/>
              <a:pPr/>
              <a:t>7</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E26CBE1-8599-4DE1-93C5-482EBD57E613}" type="slidenum">
              <a:rPr lang="ru-RU" smtClean="0"/>
              <a:pPr/>
              <a:t>8</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E26CBE1-8599-4DE1-93C5-482EBD57E613}" type="slidenum">
              <a:rPr lang="ru-RU" smtClean="0"/>
              <a:pPr/>
              <a:t>9</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E26CBE1-8599-4DE1-93C5-482EBD57E613}" type="slidenum">
              <a:rPr lang="ru-RU" smtClean="0"/>
              <a:pPr/>
              <a:t>10</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E26CBE1-8599-4DE1-93C5-482EBD57E613}" type="slidenum">
              <a:rPr lang="ru-RU" smtClean="0"/>
              <a:pPr/>
              <a:t>11</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E26CBE1-8599-4DE1-93C5-482EBD57E613}" type="slidenum">
              <a:rPr lang="ru-RU" smtClean="0"/>
              <a:pPr/>
              <a:t>12</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E26CBE1-8599-4DE1-93C5-482EBD57E613}" type="slidenum">
              <a:rPr lang="ru-RU" smtClean="0"/>
              <a:pPr/>
              <a:t>13</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E26CBE1-8599-4DE1-93C5-482EBD57E613}" type="slidenum">
              <a:rPr lang="ru-RU" smtClean="0"/>
              <a:pPr/>
              <a:t>14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E5F0034-3CB4-46A9-8295-2DB41EA9534F}"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4D20FE-4D6C-4BED-8B86-0F3BEDCB66D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E5F0034-3CB4-46A9-8295-2DB41EA9534F}"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4D20FE-4D6C-4BED-8B86-0F3BEDCB66D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E5F0034-3CB4-46A9-8295-2DB41EA9534F}"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4D20FE-4D6C-4BED-8B86-0F3BEDCB66DB}"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038"/>
            <a:ext cx="5829300" cy="1960562"/>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4A552E7-9BE8-4B56-87CD-867E401381C0}"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A90C066-CA39-483A-ACFC-2D2B6FCB13DB}" type="slidenum">
              <a:rPr lang="ru-RU" smtClean="0"/>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4A552E7-9BE8-4B56-87CD-867E401381C0}"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A90C066-CA39-483A-ACFC-2D2B6FCB13DB}" type="slidenum">
              <a:rPr lang="ru-RU" smtClean="0"/>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338" y="5875338"/>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338" y="3875088"/>
            <a:ext cx="5829300" cy="200025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4A552E7-9BE8-4B56-87CD-867E401381C0}"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A90C066-CA39-483A-ACFC-2D2B6FCB13DB}" type="slidenum">
              <a:rPr lang="ru-RU" smtClean="0"/>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4A552E7-9BE8-4B56-87CD-867E401381C0}"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A90C066-CA39-483A-ACFC-2D2B6FCB13DB}" type="slidenum">
              <a:rPr lang="ru-RU" smtClean="0"/>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4A552E7-9BE8-4B56-87CD-867E401381C0}" type="datetimeFigureOut">
              <a:rPr lang="ru-RU" smtClean="0"/>
              <a:pPr/>
              <a:t>17.09.2024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A90C066-CA39-483A-ACFC-2D2B6FCB13DB}" type="slidenum">
              <a:rPr lang="ru-RU" smtClean="0"/>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4A552E7-9BE8-4B56-87CD-867E401381C0}" type="datetimeFigureOut">
              <a:rPr lang="ru-RU" smtClean="0"/>
              <a:pPr/>
              <a:t>17.09.2024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A90C066-CA39-483A-ACFC-2D2B6FCB13DB}" type="slidenum">
              <a:rPr lang="ru-RU" smtClean="0"/>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4A552E7-9BE8-4B56-87CD-867E401381C0}" type="datetimeFigureOut">
              <a:rPr lang="ru-RU" smtClean="0"/>
              <a:pPr/>
              <a:t>17.09.2024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A90C066-CA39-483A-ACFC-2D2B6FCB13DB}" type="slidenum">
              <a:rPr lang="ru-RU" smtClean="0"/>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3538"/>
            <a:ext cx="2255838"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4A552E7-9BE8-4B56-87CD-867E401381C0}"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A90C066-CA39-483A-ACFC-2D2B6FCB13D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E5F0034-3CB4-46A9-8295-2DB41EA9534F}"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4D20FE-4D6C-4BED-8B86-0F3BEDCB66DB}"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613" y="6400800"/>
            <a:ext cx="4114800" cy="755650"/>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4A552E7-9BE8-4B56-87CD-867E401381C0}"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A90C066-CA39-483A-ACFC-2D2B6FCB13DB}" type="slidenum">
              <a:rPr lang="ru-RU" smtClean="0"/>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4A552E7-9BE8-4B56-87CD-867E401381C0}"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A90C066-CA39-483A-ACFC-2D2B6FCB13DB}" type="slidenum">
              <a:rPr lang="ru-RU" smtClean="0"/>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713"/>
            <a:ext cx="1543050" cy="78009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713"/>
            <a:ext cx="4476750" cy="78009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4A552E7-9BE8-4B56-87CD-867E401381C0}"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A90C066-CA39-483A-ACFC-2D2B6FCB13DB}" type="slidenum">
              <a:rPr lang="ru-RU" smtClean="0"/>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038"/>
            <a:ext cx="5829300" cy="1960562"/>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F1F1E4A-B7B4-446C-8E1F-58161DA7591D}"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A2BD66D-C271-41EA-A869-CB1021630B64}" type="slidenum">
              <a:rPr lang="ru-RU" smtClean="0"/>
              <a:pPr/>
              <a:t>‹#›</a:t>
            </a:fld>
            <a:endParaRPr lang="ru-RU"/>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1F1E4A-B7B4-446C-8E1F-58161DA7591D}"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A2BD66D-C271-41EA-A869-CB1021630B64}" type="slidenum">
              <a:rPr lang="ru-RU" smtClean="0"/>
              <a:pPr/>
              <a:t>‹#›</a:t>
            </a:fld>
            <a:endParaRPr lang="ru-R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338" y="5875338"/>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338" y="3875088"/>
            <a:ext cx="5829300" cy="200025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F1F1E4A-B7B4-446C-8E1F-58161DA7591D}"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A2BD66D-C271-41EA-A869-CB1021630B64}" type="slidenum">
              <a:rPr lang="ru-RU" smtClean="0"/>
              <a:pPr/>
              <a:t>‹#›</a:t>
            </a:fld>
            <a:endParaRPr lang="ru-RU"/>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F1F1E4A-B7B4-446C-8E1F-58161DA7591D}"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A2BD66D-C271-41EA-A869-CB1021630B64}" type="slidenum">
              <a:rPr lang="ru-RU" smtClean="0"/>
              <a:pPr/>
              <a:t>‹#›</a:t>
            </a:fld>
            <a:endParaRPr lang="ru-R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F1F1E4A-B7B4-446C-8E1F-58161DA7591D}" type="datetimeFigureOut">
              <a:rPr lang="ru-RU" smtClean="0"/>
              <a:pPr/>
              <a:t>17.09.2024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A2BD66D-C271-41EA-A869-CB1021630B64}" type="slidenum">
              <a:rPr lang="ru-RU" smtClean="0"/>
              <a:pPr/>
              <a:t>‹#›</a:t>
            </a:fld>
            <a:endParaRPr lang="ru-R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F1F1E4A-B7B4-446C-8E1F-58161DA7591D}" type="datetimeFigureOut">
              <a:rPr lang="ru-RU" smtClean="0"/>
              <a:pPr/>
              <a:t>17.09.2024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A2BD66D-C271-41EA-A869-CB1021630B64}" type="slidenum">
              <a:rPr lang="ru-RU" smtClean="0"/>
              <a:pPr/>
              <a:t>‹#›</a:t>
            </a:fld>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1F1E4A-B7B4-446C-8E1F-58161DA7591D}" type="datetimeFigureOut">
              <a:rPr lang="ru-RU" smtClean="0"/>
              <a:pPr/>
              <a:t>17.09.2024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A2BD66D-C271-41EA-A869-CB1021630B6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E5F0034-3CB4-46A9-8295-2DB41EA9534F}"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4D20FE-4D6C-4BED-8B86-0F3BEDCB66DB}" type="slidenum">
              <a:rPr lang="ru-RU" smtClean="0"/>
              <a:pPr/>
              <a:t>‹#›</a:t>
            </a:fld>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3538"/>
            <a:ext cx="2255838"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F1F1E4A-B7B4-446C-8E1F-58161DA7591D}"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A2BD66D-C271-41EA-A869-CB1021630B64}" type="slidenum">
              <a:rPr lang="ru-RU" smtClean="0"/>
              <a:pPr/>
              <a:t>‹#›</a:t>
            </a:fld>
            <a:endParaRPr lang="ru-R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613" y="6400800"/>
            <a:ext cx="4114800" cy="755650"/>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F1F1E4A-B7B4-446C-8E1F-58161DA7591D}"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A2BD66D-C271-41EA-A869-CB1021630B64}" type="slidenum">
              <a:rPr lang="ru-RU" smtClean="0"/>
              <a:pPr/>
              <a:t>‹#›</a:t>
            </a:fld>
            <a:endParaRPr lang="ru-R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1F1E4A-B7B4-446C-8E1F-58161DA7591D}"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A2BD66D-C271-41EA-A869-CB1021630B64}" type="slidenum">
              <a:rPr lang="ru-RU" smtClean="0"/>
              <a:pPr/>
              <a:t>‹#›</a:t>
            </a:fld>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713"/>
            <a:ext cx="1543050" cy="78009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713"/>
            <a:ext cx="4476750" cy="78009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1F1E4A-B7B4-446C-8E1F-58161DA7591D}"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A2BD66D-C271-41EA-A869-CB1021630B64}" type="slidenum">
              <a:rPr lang="ru-RU" smtClean="0"/>
              <a:pPr/>
              <a:t>‹#›</a:t>
            </a:fld>
            <a:endParaRPr lang="ru-R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038"/>
            <a:ext cx="5829300" cy="1960562"/>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78689DC-9E5A-4EA3-9A59-343C8B4923F2}"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43912ED-8E56-4F2D-A8F2-AEC2AF763C6F}" type="slidenum">
              <a:rPr lang="ru-RU" smtClean="0"/>
              <a:pPr/>
              <a:t>‹#›</a:t>
            </a:fld>
            <a:endParaRPr lang="ru-RU"/>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8689DC-9E5A-4EA3-9A59-343C8B4923F2}"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43912ED-8E56-4F2D-A8F2-AEC2AF763C6F}" type="slidenum">
              <a:rPr lang="ru-RU" smtClean="0"/>
              <a:pPr/>
              <a:t>‹#›</a:t>
            </a:fld>
            <a:endParaRPr lang="ru-RU"/>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338" y="5875338"/>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338" y="3875088"/>
            <a:ext cx="5829300" cy="200025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78689DC-9E5A-4EA3-9A59-343C8B4923F2}"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43912ED-8E56-4F2D-A8F2-AEC2AF763C6F}" type="slidenum">
              <a:rPr lang="ru-RU" smtClean="0"/>
              <a:pPr/>
              <a:t>‹#›</a:t>
            </a:fld>
            <a:endParaRPr lang="ru-RU"/>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8689DC-9E5A-4EA3-9A59-343C8B4923F2}"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43912ED-8E56-4F2D-A8F2-AEC2AF763C6F}" type="slidenum">
              <a:rPr lang="ru-RU" smtClean="0"/>
              <a:pPr/>
              <a:t>‹#›</a:t>
            </a:fld>
            <a:endParaRPr lang="ru-RU"/>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78689DC-9E5A-4EA3-9A59-343C8B4923F2}" type="datetimeFigureOut">
              <a:rPr lang="ru-RU" smtClean="0"/>
              <a:pPr/>
              <a:t>17.09.2024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43912ED-8E56-4F2D-A8F2-AEC2AF763C6F}" type="slidenum">
              <a:rPr lang="ru-RU" smtClean="0"/>
              <a:pPr/>
              <a:t>‹#›</a:t>
            </a:fld>
            <a:endParaRPr lang="ru-RU"/>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78689DC-9E5A-4EA3-9A59-343C8B4923F2}" type="datetimeFigureOut">
              <a:rPr lang="ru-RU" smtClean="0"/>
              <a:pPr/>
              <a:t>17.09.2024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43912ED-8E56-4F2D-A8F2-AEC2AF763C6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E5F0034-3CB4-46A9-8295-2DB41EA9534F}"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4D20FE-4D6C-4BED-8B86-0F3BEDCB66DB}" type="slidenum">
              <a:rPr lang="ru-RU" smtClean="0"/>
              <a:pPr/>
              <a:t>‹#›</a:t>
            </a:fld>
            <a:endParaRPr lang="ru-R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78689DC-9E5A-4EA3-9A59-343C8B4923F2}" type="datetimeFigureOut">
              <a:rPr lang="ru-RU" smtClean="0"/>
              <a:pPr/>
              <a:t>17.09.2024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43912ED-8E56-4F2D-A8F2-AEC2AF763C6F}" type="slidenum">
              <a:rPr lang="ru-RU" smtClean="0"/>
              <a:pPr/>
              <a:t>‹#›</a:t>
            </a:fld>
            <a:endParaRPr lang="ru-R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3538"/>
            <a:ext cx="2255838"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78689DC-9E5A-4EA3-9A59-343C8B4923F2}"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43912ED-8E56-4F2D-A8F2-AEC2AF763C6F}" type="slidenum">
              <a:rPr lang="ru-RU" smtClean="0"/>
              <a:pPr/>
              <a:t>‹#›</a:t>
            </a:fld>
            <a:endParaRPr lang="ru-RU"/>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613" y="6400800"/>
            <a:ext cx="4114800" cy="755650"/>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78689DC-9E5A-4EA3-9A59-343C8B4923F2}"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43912ED-8E56-4F2D-A8F2-AEC2AF763C6F}" type="slidenum">
              <a:rPr lang="ru-RU" smtClean="0"/>
              <a:pPr/>
              <a:t>‹#›</a:t>
            </a:fld>
            <a:endParaRPr lang="ru-RU"/>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8689DC-9E5A-4EA3-9A59-343C8B4923F2}"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43912ED-8E56-4F2D-A8F2-AEC2AF763C6F}" type="slidenum">
              <a:rPr lang="ru-RU" smtClean="0"/>
              <a:pPr/>
              <a:t>‹#›</a:t>
            </a:fld>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713"/>
            <a:ext cx="1543050" cy="78009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713"/>
            <a:ext cx="4476750" cy="78009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8689DC-9E5A-4EA3-9A59-343C8B4923F2}"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43912ED-8E56-4F2D-A8F2-AEC2AF763C6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E5F0034-3CB4-46A9-8295-2DB41EA9534F}" type="datetimeFigureOut">
              <a:rPr lang="ru-RU" smtClean="0"/>
              <a:pPr/>
              <a:t>17.09.2024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04D20FE-4D6C-4BED-8B86-0F3BEDCB66D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E5F0034-3CB4-46A9-8295-2DB41EA9534F}" type="datetimeFigureOut">
              <a:rPr lang="ru-RU" smtClean="0"/>
              <a:pPr/>
              <a:t>17.09.2024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04D20FE-4D6C-4BED-8B86-0F3BEDCB66D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E5F0034-3CB4-46A9-8295-2DB41EA9534F}" type="datetimeFigureOut">
              <a:rPr lang="ru-RU" smtClean="0"/>
              <a:pPr/>
              <a:t>17.09.2024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04D20FE-4D6C-4BED-8B86-0F3BEDCB66D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E5F0034-3CB4-46A9-8295-2DB41EA9534F}"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4D20FE-4D6C-4BED-8B86-0F3BEDCB66D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E5F0034-3CB4-46A9-8295-2DB41EA9534F}"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4D20FE-4D6C-4BED-8B86-0F3BEDCB66DB}"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E5F0034-3CB4-46A9-8295-2DB41EA9534F}" type="datetimeFigureOut">
              <a:rPr lang="ru-RU" smtClean="0"/>
              <a:pPr/>
              <a:t>17.09.2024</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504D20FE-4D6C-4BED-8B86-0F3BEDCB66D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713"/>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0"/>
            <a:ext cx="6172200" cy="603408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a:defRPr sz="1200">
                <a:solidFill>
                  <a:schemeClr val="tx1">
                    <a:tint val="75000"/>
                  </a:schemeClr>
                </a:solidFill>
              </a:defRPr>
            </a:lvl1pPr>
          </a:lstStyle>
          <a:p>
            <a:fld id="{A4A552E7-9BE8-4B56-87CD-867E401381C0}" type="datetimeFigureOut">
              <a:rPr lang="ru-RU" smtClean="0"/>
              <a:pPr/>
              <a:t>17.09.2024</a:t>
            </a:fld>
            <a:endParaRPr lang="ru-RU"/>
          </a:p>
        </p:txBody>
      </p:sp>
      <p:sp>
        <p:nvSpPr>
          <p:cNvPr id="5" name="Нижний колонтитул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663"/>
            <a:ext cx="1600200" cy="485775"/>
          </a:xfrm>
          <a:prstGeom prst="rect">
            <a:avLst/>
          </a:prstGeom>
        </p:spPr>
        <p:txBody>
          <a:bodyPr vert="horz" lIns="91440" tIns="45720" rIns="91440" bIns="45720" rtlCol="0" anchor="ctr"/>
          <a:lstStyle>
            <a:lvl1pPr algn="r">
              <a:defRPr sz="1200">
                <a:solidFill>
                  <a:schemeClr val="tx1">
                    <a:tint val="75000"/>
                  </a:schemeClr>
                </a:solidFill>
              </a:defRPr>
            </a:lvl1pPr>
          </a:lstStyle>
          <a:p>
            <a:fld id="{4A90C066-CA39-483A-ACFC-2D2B6FCB13D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713"/>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0"/>
            <a:ext cx="6172200" cy="603408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a:defRPr sz="1200">
                <a:solidFill>
                  <a:schemeClr val="tx1">
                    <a:tint val="75000"/>
                  </a:schemeClr>
                </a:solidFill>
              </a:defRPr>
            </a:lvl1pPr>
          </a:lstStyle>
          <a:p>
            <a:fld id="{4F1F1E4A-B7B4-446C-8E1F-58161DA7591D}" type="datetimeFigureOut">
              <a:rPr lang="ru-RU" smtClean="0"/>
              <a:pPr/>
              <a:t>17.09.2024</a:t>
            </a:fld>
            <a:endParaRPr lang="ru-RU"/>
          </a:p>
        </p:txBody>
      </p:sp>
      <p:sp>
        <p:nvSpPr>
          <p:cNvPr id="5" name="Нижний колонтитул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663"/>
            <a:ext cx="1600200" cy="485775"/>
          </a:xfrm>
          <a:prstGeom prst="rect">
            <a:avLst/>
          </a:prstGeom>
        </p:spPr>
        <p:txBody>
          <a:bodyPr vert="horz" lIns="91440" tIns="45720" rIns="91440" bIns="45720" rtlCol="0" anchor="ctr"/>
          <a:lstStyle>
            <a:lvl1pPr algn="r">
              <a:defRPr sz="1200">
                <a:solidFill>
                  <a:schemeClr val="tx1">
                    <a:tint val="75000"/>
                  </a:schemeClr>
                </a:solidFill>
              </a:defRPr>
            </a:lvl1pPr>
          </a:lstStyle>
          <a:p>
            <a:fld id="{7A2BD66D-C271-41EA-A869-CB1021630B6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713"/>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0"/>
            <a:ext cx="6172200" cy="603408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a:defRPr sz="1200">
                <a:solidFill>
                  <a:schemeClr val="tx1">
                    <a:tint val="75000"/>
                  </a:schemeClr>
                </a:solidFill>
              </a:defRPr>
            </a:lvl1pPr>
          </a:lstStyle>
          <a:p>
            <a:fld id="{178689DC-9E5A-4EA3-9A59-343C8B4923F2}" type="datetimeFigureOut">
              <a:rPr lang="ru-RU" smtClean="0"/>
              <a:pPr/>
              <a:t>17.09.2024</a:t>
            </a:fld>
            <a:endParaRPr lang="ru-RU"/>
          </a:p>
        </p:txBody>
      </p:sp>
      <p:sp>
        <p:nvSpPr>
          <p:cNvPr id="5" name="Нижний колонтитул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663"/>
            <a:ext cx="1600200" cy="485775"/>
          </a:xfrm>
          <a:prstGeom prst="rect">
            <a:avLst/>
          </a:prstGeom>
        </p:spPr>
        <p:txBody>
          <a:bodyPr vert="horz" lIns="91440" tIns="45720" rIns="91440" bIns="45720" rtlCol="0" anchor="ctr"/>
          <a:lstStyle>
            <a:lvl1pPr algn="r">
              <a:defRPr sz="1200">
                <a:solidFill>
                  <a:schemeClr val="tx1">
                    <a:tint val="75000"/>
                  </a:schemeClr>
                </a:solidFill>
              </a:defRPr>
            </a:lvl1pPr>
          </a:lstStyle>
          <a:p>
            <a:fld id="{043912ED-8E56-4F2D-A8F2-AEC2AF763C6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2"/>
          <a:srcRect/>
          <a:stretch>
            <a:fillRect/>
          </a:stretch>
        </p:blipFill>
        <p:spPr bwMode="auto">
          <a:xfrm>
            <a:off x="214290" y="214282"/>
            <a:ext cx="6429420" cy="8715436"/>
          </a:xfrm>
          <a:prstGeom prst="rect">
            <a:avLst/>
          </a:prstGeom>
          <a:noFill/>
          <a:ln w="76200">
            <a:solidFill>
              <a:srgbClr val="00B050"/>
            </a:solidFill>
          </a:ln>
        </p:spPr>
      </p:pic>
      <p:sp>
        <p:nvSpPr>
          <p:cNvPr id="5" name="Подзаголовок 4"/>
          <p:cNvSpPr>
            <a:spLocks noGrp="1"/>
          </p:cNvSpPr>
          <p:nvPr>
            <p:ph type="subTitle" idx="1"/>
          </p:nvPr>
        </p:nvSpPr>
        <p:spPr>
          <a:xfrm>
            <a:off x="771525" y="2296254"/>
            <a:ext cx="5314950" cy="3859922"/>
          </a:xfrm>
        </p:spPr>
        <p:txBody>
          <a:bodyPr>
            <a:normAutofit fontScale="32500" lnSpcReduction="20000"/>
          </a:bodyPr>
          <a:lstStyle/>
          <a:p>
            <a:pPr>
              <a:lnSpc>
                <a:spcPct val="170000"/>
              </a:lnSpc>
            </a:pPr>
            <a:r>
              <a:rPr lang="ru-RU" sz="8600" dirty="0" smtClean="0">
                <a:solidFill>
                  <a:srgbClr val="00B050"/>
                </a:solidFill>
                <a:latin typeface="Arial Black" pitchFamily="34" charset="0"/>
              </a:rPr>
              <a:t>Консультация для </a:t>
            </a:r>
            <a:r>
              <a:rPr lang="ru-RU" sz="8600" dirty="0" smtClean="0">
                <a:solidFill>
                  <a:srgbClr val="00B050"/>
                </a:solidFill>
                <a:latin typeface="Arial Black" pitchFamily="34" charset="0"/>
              </a:rPr>
              <a:t>родителей</a:t>
            </a:r>
          </a:p>
          <a:p>
            <a:pPr>
              <a:lnSpc>
                <a:spcPct val="170000"/>
              </a:lnSpc>
            </a:pPr>
            <a:r>
              <a:rPr lang="ru-RU" sz="8600" dirty="0" smtClean="0">
                <a:solidFill>
                  <a:srgbClr val="00B050"/>
                </a:solidFill>
                <a:latin typeface="Arial Black" pitchFamily="34" charset="0"/>
              </a:rPr>
              <a:t>«Речевые игры по дороге </a:t>
            </a:r>
          </a:p>
          <a:p>
            <a:pPr>
              <a:lnSpc>
                <a:spcPct val="170000"/>
              </a:lnSpc>
            </a:pPr>
            <a:r>
              <a:rPr lang="ru-RU" sz="8600" dirty="0" smtClean="0">
                <a:solidFill>
                  <a:srgbClr val="00B050"/>
                </a:solidFill>
                <a:latin typeface="Arial Black" pitchFamily="34" charset="0"/>
              </a:rPr>
              <a:t>в детский сад»</a:t>
            </a:r>
            <a:endParaRPr lang="ru-RU" sz="8600" dirty="0" smtClean="0">
              <a:solidFill>
                <a:srgbClr val="00B050"/>
              </a:solidFill>
              <a:latin typeface="Arial Black" pitchFamily="34" charset="0"/>
            </a:endParaRPr>
          </a:p>
          <a:p>
            <a:endParaRPr lang="ru-RU" dirty="0" smtClean="0">
              <a:solidFill>
                <a:srgbClr val="0070C0"/>
              </a:solidFill>
              <a:latin typeface="Arial Black" pitchFamily="34" charset="0"/>
            </a:endParaRPr>
          </a:p>
          <a:p>
            <a:endParaRPr lang="ru-RU" dirty="0" smtClean="0"/>
          </a:p>
          <a:p>
            <a:endParaRPr lang="ru-RU" dirty="0"/>
          </a:p>
        </p:txBody>
      </p:sp>
      <p:pic>
        <p:nvPicPr>
          <p:cNvPr id="7" name="Picture 3" descr="E:\Documents and Settings\Admin\Рабочий стол\solnyshko_5.png"/>
          <p:cNvPicPr>
            <a:picLocks noChangeAspect="1" noChangeArrowheads="1"/>
          </p:cNvPicPr>
          <p:nvPr/>
        </p:nvPicPr>
        <p:blipFill>
          <a:blip r:embed="rId3" cstate="print"/>
          <a:srcRect/>
          <a:stretch>
            <a:fillRect/>
          </a:stretch>
        </p:blipFill>
        <p:spPr bwMode="auto">
          <a:xfrm>
            <a:off x="4572008" y="285720"/>
            <a:ext cx="2071678" cy="201053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3"/>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1928794"/>
            <a:ext cx="5772170" cy="3786214"/>
          </a:xfrm>
        </p:spPr>
        <p:txBody>
          <a:bodyPr>
            <a:noAutofit/>
          </a:bodyPr>
          <a:lstStyle/>
          <a:p>
            <a:r>
              <a:rPr lang="ru-RU" sz="2800" b="1" i="1" dirty="0" smtClean="0">
                <a:solidFill>
                  <a:srgbClr val="0070C0"/>
                </a:solidFill>
              </a:rPr>
              <a:t/>
            </a:r>
            <a:br>
              <a:rPr lang="ru-RU" sz="2800" b="1" i="1" dirty="0" smtClean="0">
                <a:solidFill>
                  <a:srgbClr val="0070C0"/>
                </a:solidFill>
              </a:rPr>
            </a:br>
            <a:r>
              <a:rPr lang="ru-RU" sz="2800" b="1" i="1" dirty="0">
                <a:solidFill>
                  <a:srgbClr val="0070C0"/>
                </a:solidFill>
              </a:rPr>
              <a:t/>
            </a:r>
            <a:br>
              <a:rPr lang="ru-RU" sz="2800" b="1" i="1" dirty="0">
                <a:solidFill>
                  <a:srgbClr val="0070C0"/>
                </a:solidFill>
              </a:rPr>
            </a:br>
            <a:r>
              <a:rPr lang="ru-RU" sz="2800" b="1" i="1" dirty="0" smtClean="0">
                <a:solidFill>
                  <a:srgbClr val="0070C0"/>
                </a:solidFill>
              </a:rPr>
              <a:t/>
            </a:r>
            <a:br>
              <a:rPr lang="ru-RU" sz="2800" b="1" i="1" dirty="0" smtClean="0">
                <a:solidFill>
                  <a:srgbClr val="0070C0"/>
                </a:solidFill>
              </a:rPr>
            </a:br>
            <a:r>
              <a:rPr lang="ru-RU" sz="2800" b="1" i="1" dirty="0">
                <a:solidFill>
                  <a:srgbClr val="0070C0"/>
                </a:solidFill>
              </a:rPr>
              <a:t/>
            </a:r>
            <a:br>
              <a:rPr lang="ru-RU" sz="2800" b="1" i="1" dirty="0">
                <a:solidFill>
                  <a:srgbClr val="0070C0"/>
                </a:solidFill>
              </a:rPr>
            </a:br>
            <a:r>
              <a:rPr lang="ru-RU" sz="2800" b="1" i="1" dirty="0" smtClean="0">
                <a:solidFill>
                  <a:srgbClr val="0070C0"/>
                </a:solidFill>
              </a:rPr>
              <a:t/>
            </a:r>
            <a:br>
              <a:rPr lang="ru-RU" sz="2800" b="1" i="1" dirty="0" smtClean="0">
                <a:solidFill>
                  <a:srgbClr val="0070C0"/>
                </a:solidFill>
              </a:rPr>
            </a:br>
            <a:r>
              <a:rPr lang="ru-RU" sz="2400" b="1" i="1" dirty="0" smtClean="0">
                <a:solidFill>
                  <a:srgbClr val="0070C0"/>
                </a:solidFill>
              </a:rPr>
              <a:t>Игра </a:t>
            </a:r>
            <a:r>
              <a:rPr lang="ru-RU" sz="2400" b="1" i="1" dirty="0">
                <a:solidFill>
                  <a:srgbClr val="0070C0"/>
                </a:solidFill>
              </a:rPr>
              <a:t>«Все сделал»</a:t>
            </a:r>
            <a:r>
              <a:rPr lang="ru-RU" sz="2400" dirty="0">
                <a:solidFill>
                  <a:srgbClr val="0070C0"/>
                </a:solidFill>
              </a:rPr>
              <a:t> </a:t>
            </a:r>
            <a:r>
              <a:rPr lang="ru-RU" sz="2400" dirty="0" smtClean="0">
                <a:solidFill>
                  <a:srgbClr val="0070C0"/>
                </a:solidFill>
              </a:rPr>
              <a:t/>
            </a:r>
            <a:br>
              <a:rPr lang="ru-RU" sz="2400" dirty="0" smtClean="0">
                <a:solidFill>
                  <a:srgbClr val="0070C0"/>
                </a:solidFill>
              </a:rPr>
            </a:br>
            <a:r>
              <a:rPr lang="ru-RU" sz="2400" dirty="0" smtClean="0">
                <a:solidFill>
                  <a:srgbClr val="0070C0"/>
                </a:solidFill>
              </a:rPr>
              <a:t>(</a:t>
            </a:r>
            <a:r>
              <a:rPr lang="ru-RU" sz="2400" dirty="0">
                <a:solidFill>
                  <a:srgbClr val="0070C0"/>
                </a:solidFill>
              </a:rPr>
              <a:t>образование глаголов совершенного вида). </a:t>
            </a:r>
            <a:br>
              <a:rPr lang="ru-RU" sz="2400" dirty="0">
                <a:solidFill>
                  <a:srgbClr val="0070C0"/>
                </a:solidFill>
              </a:rPr>
            </a:br>
            <a:r>
              <a:rPr lang="ru-RU" sz="2400" dirty="0">
                <a:solidFill>
                  <a:srgbClr val="0070C0"/>
                </a:solidFill>
              </a:rPr>
              <a:t>Скажи, как будто ты уже все сделал (сделала). </a:t>
            </a:r>
            <a:r>
              <a:rPr lang="ru-RU" sz="2400" dirty="0" smtClean="0">
                <a:solidFill>
                  <a:srgbClr val="0070C0"/>
                </a:solidFill>
              </a:rPr>
              <a:t>Мыл </a:t>
            </a:r>
            <a:r>
              <a:rPr lang="ru-RU" sz="2400" dirty="0">
                <a:solidFill>
                  <a:srgbClr val="0070C0"/>
                </a:solidFill>
              </a:rPr>
              <a:t>– вымыл, вешает – повесил</a:t>
            </a:r>
            <a:r>
              <a:rPr lang="ru-RU" sz="2400" dirty="0" smtClean="0">
                <a:solidFill>
                  <a:srgbClr val="0070C0"/>
                </a:solidFill>
              </a:rPr>
              <a:t>, одевается </a:t>
            </a:r>
            <a:r>
              <a:rPr lang="ru-RU" sz="2400" dirty="0">
                <a:solidFill>
                  <a:srgbClr val="0070C0"/>
                </a:solidFill>
              </a:rPr>
              <a:t>– оделся, прячется – спрятался, гладит – погладил, стирает </a:t>
            </a:r>
            <a:r>
              <a:rPr lang="ru-RU" sz="2400" dirty="0" smtClean="0">
                <a:solidFill>
                  <a:srgbClr val="0070C0"/>
                </a:solidFill>
              </a:rPr>
              <a:t>– постирал, рисует </a:t>
            </a:r>
            <a:r>
              <a:rPr lang="ru-RU" sz="2400" dirty="0">
                <a:solidFill>
                  <a:srgbClr val="0070C0"/>
                </a:solidFill>
              </a:rPr>
              <a:t>– нарисовал, пишет – написал, поливает – полил, ловит – поймал</a:t>
            </a:r>
            <a:r>
              <a:rPr lang="ru-RU" sz="2400" dirty="0" smtClean="0">
                <a:solidFill>
                  <a:srgbClr val="0070C0"/>
                </a:solidFill>
              </a:rPr>
              <a:t>, чинит </a:t>
            </a:r>
            <a:r>
              <a:rPr lang="ru-RU" sz="2400" dirty="0">
                <a:solidFill>
                  <a:srgbClr val="0070C0"/>
                </a:solidFill>
              </a:rPr>
              <a:t>– починил, красит – покрасил, убирает – убрал, строит – </a:t>
            </a:r>
            <a:r>
              <a:rPr lang="ru-RU" sz="2400" dirty="0" smtClean="0">
                <a:solidFill>
                  <a:srgbClr val="0070C0"/>
                </a:solidFill>
              </a:rPr>
              <a:t>построил.</a:t>
            </a:r>
            <a:r>
              <a:rPr lang="ru-RU" sz="3200" dirty="0"/>
              <a:t/>
            </a:r>
            <a:br>
              <a:rPr lang="ru-RU" sz="3200" dirty="0"/>
            </a:br>
            <a:r>
              <a:rPr lang="ru-RU" sz="3200" dirty="0"/>
              <a:t/>
            </a:r>
            <a:br>
              <a:rPr lang="ru-RU" sz="3200" dirty="0"/>
            </a:br>
            <a:r>
              <a:rPr lang="ru-RU" sz="3200" dirty="0"/>
              <a:t/>
            </a:r>
            <a:br>
              <a:rPr lang="ru-RU" sz="3200" dirty="0"/>
            </a:br>
            <a:r>
              <a:rPr lang="ru-RU" sz="3200" dirty="0"/>
              <a:t/>
            </a:r>
            <a:br>
              <a:rPr lang="ru-RU" sz="3200" dirty="0"/>
            </a:br>
            <a:r>
              <a:rPr lang="ru-RU" sz="3200" dirty="0"/>
              <a:t/>
            </a:r>
            <a:br>
              <a:rPr lang="ru-RU" sz="3200" dirty="0"/>
            </a:br>
            <a:r>
              <a:rPr lang="ru-RU" sz="3200" b="1" dirty="0"/>
              <a:t> </a:t>
            </a:r>
            <a:r>
              <a:rPr lang="ru-RU" sz="3200" dirty="0"/>
              <a:t/>
            </a:r>
            <a:br>
              <a:rPr lang="ru-RU" sz="3200" dirty="0"/>
            </a:br>
            <a:r>
              <a:rPr lang="ru-RU" sz="3200" dirty="0"/>
              <a:t/>
            </a:r>
            <a:br>
              <a:rPr lang="ru-RU" sz="3200" dirty="0"/>
            </a:b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3"/>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1928794"/>
            <a:ext cx="5772170" cy="3786214"/>
          </a:xfrm>
        </p:spPr>
        <p:txBody>
          <a:bodyPr>
            <a:noAutofit/>
          </a:bodyPr>
          <a:lstStyle/>
          <a:p>
            <a:r>
              <a:rPr lang="ru-RU" sz="2800" b="1" i="1" dirty="0" smtClean="0">
                <a:solidFill>
                  <a:srgbClr val="0070C0"/>
                </a:solidFill>
              </a:rPr>
              <a:t/>
            </a:r>
            <a:br>
              <a:rPr lang="ru-RU" sz="2800" b="1" i="1" dirty="0" smtClean="0">
                <a:solidFill>
                  <a:srgbClr val="0070C0"/>
                </a:solidFill>
              </a:rPr>
            </a:br>
            <a:r>
              <a:rPr lang="ru-RU" sz="2800" b="1" i="1" dirty="0">
                <a:solidFill>
                  <a:srgbClr val="0070C0"/>
                </a:solidFill>
              </a:rPr>
              <a:t/>
            </a:r>
            <a:br>
              <a:rPr lang="ru-RU" sz="2800" b="1" i="1" dirty="0">
                <a:solidFill>
                  <a:srgbClr val="0070C0"/>
                </a:solidFill>
              </a:rPr>
            </a:br>
            <a:r>
              <a:rPr lang="ru-RU" sz="2800" b="1" i="1" dirty="0" smtClean="0">
                <a:solidFill>
                  <a:srgbClr val="0070C0"/>
                </a:solidFill>
              </a:rPr>
              <a:t/>
            </a:r>
            <a:br>
              <a:rPr lang="ru-RU" sz="2800" b="1" i="1" dirty="0" smtClean="0">
                <a:solidFill>
                  <a:srgbClr val="0070C0"/>
                </a:solidFill>
              </a:rPr>
            </a:br>
            <a:r>
              <a:rPr lang="ru-RU" sz="2800" b="1" i="1" dirty="0" smtClean="0">
                <a:solidFill>
                  <a:srgbClr val="0070C0"/>
                </a:solidFill>
              </a:rPr>
              <a:t/>
            </a:r>
            <a:br>
              <a:rPr lang="ru-RU" sz="2800" b="1" i="1" dirty="0" smtClean="0">
                <a:solidFill>
                  <a:srgbClr val="0070C0"/>
                </a:solidFill>
              </a:rPr>
            </a:br>
            <a:r>
              <a:rPr lang="ru-RU" sz="2800" b="1" i="1" dirty="0">
                <a:solidFill>
                  <a:srgbClr val="0070C0"/>
                </a:solidFill>
              </a:rPr>
              <a:t/>
            </a:r>
            <a:br>
              <a:rPr lang="ru-RU" sz="2800" b="1" i="1" dirty="0">
                <a:solidFill>
                  <a:srgbClr val="0070C0"/>
                </a:solidFill>
              </a:rPr>
            </a:br>
            <a:r>
              <a:rPr lang="ru-RU" sz="2800" b="1" i="1" dirty="0" smtClean="0">
                <a:solidFill>
                  <a:srgbClr val="0070C0"/>
                </a:solidFill>
              </a:rPr>
              <a:t> </a:t>
            </a:r>
            <a:r>
              <a:rPr lang="ru-RU" sz="2800" b="1" i="1" dirty="0">
                <a:solidFill>
                  <a:srgbClr val="0070C0"/>
                </a:solidFill>
              </a:rPr>
              <a:t>Игра « Ты идешь, и я иду»</a:t>
            </a:r>
            <a:r>
              <a:rPr lang="ru-RU" sz="2800" dirty="0">
                <a:solidFill>
                  <a:srgbClr val="0070C0"/>
                </a:solidFill>
              </a:rPr>
              <a:t> (закрепление в речи глаголов с разными приставками)</a:t>
            </a:r>
            <a:br>
              <a:rPr lang="ru-RU" sz="2800" dirty="0">
                <a:solidFill>
                  <a:srgbClr val="0070C0"/>
                </a:solidFill>
              </a:rPr>
            </a:br>
            <a:r>
              <a:rPr lang="ru-RU" sz="2800" dirty="0">
                <a:solidFill>
                  <a:srgbClr val="0070C0"/>
                </a:solidFill>
              </a:rPr>
              <a:t>Ты выходишь, и я выхожу, ты обходишь и я обхожу и т. д.(подходить, заходить, переходить…) Можно по аналогии использовать глаголы ехать, лететь.</a:t>
            </a:r>
            <a:r>
              <a:rPr lang="ru-RU" sz="2800" b="1" dirty="0">
                <a:solidFill>
                  <a:srgbClr val="0070C0"/>
                </a:solidFill>
              </a:rPr>
              <a:t> </a:t>
            </a:r>
            <a:r>
              <a:rPr lang="ru-RU" sz="2800" dirty="0"/>
              <a:t/>
            </a:r>
            <a:br>
              <a:rPr lang="ru-RU" sz="2800" dirty="0"/>
            </a:br>
            <a:r>
              <a:rPr lang="ru-RU" sz="2800" b="1" i="1" dirty="0">
                <a:solidFill>
                  <a:srgbClr val="0070C0"/>
                </a:solidFill>
              </a:rPr>
              <a:t/>
            </a:r>
            <a:br>
              <a:rPr lang="ru-RU" sz="2800" b="1" i="1" dirty="0">
                <a:solidFill>
                  <a:srgbClr val="0070C0"/>
                </a:solidFill>
              </a:rPr>
            </a:br>
            <a:r>
              <a:rPr lang="ru-RU" sz="2800" b="1" i="1" dirty="0" smtClean="0">
                <a:solidFill>
                  <a:srgbClr val="0070C0"/>
                </a:solidFill>
              </a:rPr>
              <a:t/>
            </a:r>
            <a:br>
              <a:rPr lang="ru-RU" sz="2800" b="1" i="1" dirty="0" smtClean="0">
                <a:solidFill>
                  <a:srgbClr val="0070C0"/>
                </a:solidFill>
              </a:rPr>
            </a:br>
            <a:r>
              <a:rPr lang="ru-RU" sz="3200" dirty="0"/>
              <a:t/>
            </a:r>
            <a:br>
              <a:rPr lang="ru-RU" sz="3200" dirty="0"/>
            </a:br>
            <a:r>
              <a:rPr lang="ru-RU" sz="3200" dirty="0"/>
              <a:t/>
            </a:r>
            <a:br>
              <a:rPr lang="ru-RU" sz="3200" dirty="0"/>
            </a:br>
            <a:r>
              <a:rPr lang="ru-RU" sz="3200" dirty="0"/>
              <a:t/>
            </a:r>
            <a:br>
              <a:rPr lang="ru-RU" sz="3200" dirty="0"/>
            </a:br>
            <a:r>
              <a:rPr lang="ru-RU" sz="3200" dirty="0"/>
              <a:t/>
            </a:r>
            <a:br>
              <a:rPr lang="ru-RU" sz="3200" dirty="0"/>
            </a:br>
            <a:r>
              <a:rPr lang="ru-RU" sz="3200" dirty="0"/>
              <a:t/>
            </a:r>
            <a:br>
              <a:rPr lang="ru-RU" sz="3200" dirty="0"/>
            </a:br>
            <a:r>
              <a:rPr lang="ru-RU" sz="3200" b="1" dirty="0"/>
              <a:t> </a:t>
            </a:r>
            <a:r>
              <a:rPr lang="ru-RU" sz="3200" dirty="0"/>
              <a:t/>
            </a:r>
            <a:br>
              <a:rPr lang="ru-RU" sz="3200" dirty="0"/>
            </a:br>
            <a:r>
              <a:rPr lang="ru-RU" sz="3200" dirty="0"/>
              <a:t/>
            </a:r>
            <a:br>
              <a:rPr lang="ru-RU" sz="3200" dirty="0"/>
            </a:b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3"/>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1928794"/>
            <a:ext cx="5772170" cy="3786214"/>
          </a:xfrm>
        </p:spPr>
        <p:txBody>
          <a:bodyPr>
            <a:noAutofit/>
          </a:bodyPr>
          <a:lstStyle/>
          <a:p>
            <a:r>
              <a:rPr lang="ru-RU" sz="2800" b="1" i="1" dirty="0" smtClean="0">
                <a:solidFill>
                  <a:srgbClr val="0070C0"/>
                </a:solidFill>
              </a:rPr>
              <a:t/>
            </a:r>
            <a:br>
              <a:rPr lang="ru-RU" sz="2800" b="1" i="1" dirty="0" smtClean="0">
                <a:solidFill>
                  <a:srgbClr val="0070C0"/>
                </a:solidFill>
              </a:rPr>
            </a:br>
            <a:r>
              <a:rPr lang="ru-RU" sz="2800" b="1" i="1" dirty="0">
                <a:solidFill>
                  <a:srgbClr val="0070C0"/>
                </a:solidFill>
              </a:rPr>
              <a:t/>
            </a:r>
            <a:br>
              <a:rPr lang="ru-RU" sz="2800" b="1" i="1" dirty="0">
                <a:solidFill>
                  <a:srgbClr val="0070C0"/>
                </a:solidFill>
              </a:rPr>
            </a:br>
            <a:r>
              <a:rPr lang="ru-RU" sz="2800" b="1" i="1" dirty="0" smtClean="0">
                <a:solidFill>
                  <a:srgbClr val="0070C0"/>
                </a:solidFill>
              </a:rPr>
              <a:t/>
            </a:r>
            <a:br>
              <a:rPr lang="ru-RU" sz="2800" b="1" i="1" dirty="0" smtClean="0">
                <a:solidFill>
                  <a:srgbClr val="0070C0"/>
                </a:solidFill>
              </a:rPr>
            </a:br>
            <a:r>
              <a:rPr lang="ru-RU" sz="2800" b="1" i="1" dirty="0" smtClean="0">
                <a:solidFill>
                  <a:srgbClr val="0070C0"/>
                </a:solidFill>
              </a:rPr>
              <a:t/>
            </a:r>
            <a:br>
              <a:rPr lang="ru-RU" sz="2800" b="1" i="1" dirty="0" smtClean="0">
                <a:solidFill>
                  <a:srgbClr val="0070C0"/>
                </a:solidFill>
              </a:rPr>
            </a:br>
            <a:r>
              <a:rPr lang="ru-RU" sz="2800" b="1" i="1" dirty="0" smtClean="0">
                <a:solidFill>
                  <a:srgbClr val="0070C0"/>
                </a:solidFill>
              </a:rPr>
              <a:t/>
            </a:r>
            <a:br>
              <a:rPr lang="ru-RU" sz="2800" b="1" i="1" dirty="0" smtClean="0">
                <a:solidFill>
                  <a:srgbClr val="0070C0"/>
                </a:solidFill>
              </a:rPr>
            </a:br>
            <a:r>
              <a:rPr lang="ru-RU" sz="2800" b="1" i="1" dirty="0">
                <a:solidFill>
                  <a:srgbClr val="0070C0"/>
                </a:solidFill>
              </a:rPr>
              <a:t/>
            </a:r>
            <a:br>
              <a:rPr lang="ru-RU" sz="2800" b="1" i="1" dirty="0">
                <a:solidFill>
                  <a:srgbClr val="0070C0"/>
                </a:solidFill>
              </a:rPr>
            </a:br>
            <a:r>
              <a:rPr lang="ru-RU" sz="2800" b="1" i="1" dirty="0" smtClean="0">
                <a:solidFill>
                  <a:srgbClr val="0070C0"/>
                </a:solidFill>
              </a:rPr>
              <a:t/>
            </a:r>
            <a:br>
              <a:rPr lang="ru-RU" sz="2800" b="1" i="1" dirty="0" smtClean="0">
                <a:solidFill>
                  <a:srgbClr val="0070C0"/>
                </a:solidFill>
              </a:rPr>
            </a:br>
            <a:r>
              <a:rPr lang="ru-RU" sz="2400" b="1" i="1" dirty="0" smtClean="0">
                <a:solidFill>
                  <a:srgbClr val="0070C0"/>
                </a:solidFill>
              </a:rPr>
              <a:t>Игра </a:t>
            </a:r>
            <a:r>
              <a:rPr lang="ru-RU" sz="2400" b="1" i="1" dirty="0">
                <a:solidFill>
                  <a:srgbClr val="0070C0"/>
                </a:solidFill>
              </a:rPr>
              <a:t>«А что, если</a:t>
            </a:r>
            <a:r>
              <a:rPr lang="ru-RU" sz="2400" b="1" i="1" dirty="0" smtClean="0">
                <a:solidFill>
                  <a:srgbClr val="0070C0"/>
                </a:solidFill>
              </a:rPr>
              <a:t>…»</a:t>
            </a:r>
            <a:br>
              <a:rPr lang="ru-RU" sz="2400" b="1" i="1" dirty="0" smtClean="0">
                <a:solidFill>
                  <a:srgbClr val="0070C0"/>
                </a:solidFill>
              </a:rPr>
            </a:br>
            <a:r>
              <a:rPr lang="ru-RU" sz="2400" dirty="0" smtClean="0">
                <a:solidFill>
                  <a:srgbClr val="0070C0"/>
                </a:solidFill>
              </a:rPr>
              <a:t>(</a:t>
            </a:r>
            <a:r>
              <a:rPr lang="ru-RU" sz="2400" dirty="0">
                <a:solidFill>
                  <a:srgbClr val="0070C0"/>
                </a:solidFill>
              </a:rPr>
              <a:t>развитие связной речи и мыслительных процессов) </a:t>
            </a:r>
            <a:br>
              <a:rPr lang="ru-RU" sz="2400" dirty="0">
                <a:solidFill>
                  <a:srgbClr val="0070C0"/>
                </a:solidFill>
              </a:rPr>
            </a:br>
            <a:r>
              <a:rPr lang="ru-RU" sz="2400" dirty="0">
                <a:solidFill>
                  <a:srgbClr val="0070C0"/>
                </a:solidFill>
              </a:rPr>
              <a:t>Взрослый начинает фразу, ребенок заканчивает</a:t>
            </a:r>
            <a:r>
              <a:rPr lang="ru-RU" sz="2400" dirty="0" smtClean="0">
                <a:solidFill>
                  <a:srgbClr val="0070C0"/>
                </a:solidFill>
              </a:rPr>
              <a:t>. А </a:t>
            </a:r>
            <a:r>
              <a:rPr lang="ru-RU" sz="2400" dirty="0">
                <a:solidFill>
                  <a:srgbClr val="0070C0"/>
                </a:solidFill>
              </a:rPr>
              <a:t>что </a:t>
            </a:r>
            <a:r>
              <a:rPr lang="ru-RU" sz="2400" dirty="0" smtClean="0">
                <a:solidFill>
                  <a:srgbClr val="0070C0"/>
                </a:solidFill>
              </a:rPr>
              <a:t>бы произошло</a:t>
            </a:r>
            <a:r>
              <a:rPr lang="ru-RU" sz="2400" dirty="0">
                <a:solidFill>
                  <a:srgbClr val="0070C0"/>
                </a:solidFill>
              </a:rPr>
              <a:t>, если бы не было ни одной машины… А что </a:t>
            </a:r>
            <a:r>
              <a:rPr lang="ru-RU" sz="2400" dirty="0" smtClean="0">
                <a:solidFill>
                  <a:srgbClr val="0070C0"/>
                </a:solidFill>
              </a:rPr>
              <a:t>бы произошло</a:t>
            </a:r>
            <a:r>
              <a:rPr lang="ru-RU" sz="2400" dirty="0">
                <a:solidFill>
                  <a:srgbClr val="0070C0"/>
                </a:solidFill>
              </a:rPr>
              <a:t>, если бы не было птиц…А что </a:t>
            </a:r>
            <a:r>
              <a:rPr lang="ru-RU" sz="2400" dirty="0" smtClean="0">
                <a:solidFill>
                  <a:srgbClr val="0070C0"/>
                </a:solidFill>
              </a:rPr>
              <a:t>бы произошло</a:t>
            </a:r>
            <a:r>
              <a:rPr lang="ru-RU" sz="2400" dirty="0">
                <a:solidFill>
                  <a:srgbClr val="0070C0"/>
                </a:solidFill>
              </a:rPr>
              <a:t>, если бы не было конфет… А что бы произошло, если бы было все вокруг твоим…(И т. д. возможно придумать различные варианты). </a:t>
            </a:r>
            <a:r>
              <a:rPr lang="ru-RU" sz="2800" dirty="0"/>
              <a:t/>
            </a:r>
            <a:br>
              <a:rPr lang="ru-RU" sz="2800" dirty="0"/>
            </a:br>
            <a:r>
              <a:rPr lang="ru-RU" sz="2800" b="1" i="1" dirty="0">
                <a:solidFill>
                  <a:srgbClr val="0070C0"/>
                </a:solidFill>
              </a:rPr>
              <a:t/>
            </a:r>
            <a:br>
              <a:rPr lang="ru-RU" sz="2800" b="1" i="1" dirty="0">
                <a:solidFill>
                  <a:srgbClr val="0070C0"/>
                </a:solidFill>
              </a:rPr>
            </a:br>
            <a:r>
              <a:rPr lang="ru-RU" sz="2800" b="1" i="1" dirty="0" smtClean="0">
                <a:solidFill>
                  <a:srgbClr val="0070C0"/>
                </a:solidFill>
              </a:rPr>
              <a:t> </a:t>
            </a:r>
            <a:r>
              <a:rPr lang="ru-RU" sz="2800" b="1" dirty="0">
                <a:solidFill>
                  <a:srgbClr val="0070C0"/>
                </a:solidFill>
              </a:rPr>
              <a:t> </a:t>
            </a:r>
            <a:r>
              <a:rPr lang="ru-RU" sz="2800" dirty="0"/>
              <a:t/>
            </a:r>
            <a:br>
              <a:rPr lang="ru-RU" sz="2800" dirty="0"/>
            </a:br>
            <a:r>
              <a:rPr lang="ru-RU" sz="2800" b="1" i="1" dirty="0">
                <a:solidFill>
                  <a:srgbClr val="0070C0"/>
                </a:solidFill>
              </a:rPr>
              <a:t/>
            </a:r>
            <a:br>
              <a:rPr lang="ru-RU" sz="2800" b="1" i="1" dirty="0">
                <a:solidFill>
                  <a:srgbClr val="0070C0"/>
                </a:solidFill>
              </a:rPr>
            </a:br>
            <a:r>
              <a:rPr lang="ru-RU" sz="2800" b="1" i="1" dirty="0" smtClean="0">
                <a:solidFill>
                  <a:srgbClr val="0070C0"/>
                </a:solidFill>
              </a:rPr>
              <a:t/>
            </a:r>
            <a:br>
              <a:rPr lang="ru-RU" sz="2800" b="1" i="1" dirty="0" smtClean="0">
                <a:solidFill>
                  <a:srgbClr val="0070C0"/>
                </a:solidFill>
              </a:rPr>
            </a:br>
            <a:r>
              <a:rPr lang="ru-RU" sz="3200" dirty="0"/>
              <a:t/>
            </a:r>
            <a:br>
              <a:rPr lang="ru-RU" sz="3200" dirty="0"/>
            </a:br>
            <a:r>
              <a:rPr lang="ru-RU" sz="3200" dirty="0"/>
              <a:t/>
            </a:r>
            <a:br>
              <a:rPr lang="ru-RU" sz="3200" dirty="0"/>
            </a:br>
            <a:r>
              <a:rPr lang="ru-RU" sz="3200" dirty="0"/>
              <a:t/>
            </a:r>
            <a:br>
              <a:rPr lang="ru-RU" sz="3200" dirty="0"/>
            </a:br>
            <a:r>
              <a:rPr lang="ru-RU" sz="3200" dirty="0"/>
              <a:t/>
            </a:r>
            <a:br>
              <a:rPr lang="ru-RU" sz="3200" dirty="0"/>
            </a:br>
            <a:r>
              <a:rPr lang="ru-RU" sz="3200" dirty="0"/>
              <a:t/>
            </a:r>
            <a:br>
              <a:rPr lang="ru-RU" sz="3200" dirty="0"/>
            </a:br>
            <a:r>
              <a:rPr lang="ru-RU" sz="3200" b="1" dirty="0"/>
              <a:t> </a:t>
            </a:r>
            <a:r>
              <a:rPr lang="ru-RU" sz="3200" dirty="0"/>
              <a:t/>
            </a:r>
            <a:br>
              <a:rPr lang="ru-RU" sz="3200" dirty="0"/>
            </a:br>
            <a:r>
              <a:rPr lang="ru-RU" sz="3200" dirty="0"/>
              <a:t/>
            </a:r>
            <a:br>
              <a:rPr lang="ru-RU" sz="3200" dirty="0"/>
            </a:b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3"/>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1928794"/>
            <a:ext cx="5772170" cy="3786214"/>
          </a:xfrm>
        </p:spPr>
        <p:txBody>
          <a:bodyPr>
            <a:noAutofit/>
          </a:bodyPr>
          <a:lstStyle/>
          <a:p>
            <a:r>
              <a:rPr lang="ru-RU" sz="2800" b="1" i="1" dirty="0" smtClean="0">
                <a:solidFill>
                  <a:srgbClr val="0070C0"/>
                </a:solidFill>
              </a:rPr>
              <a:t/>
            </a:r>
            <a:br>
              <a:rPr lang="ru-RU" sz="2800" b="1" i="1" dirty="0" smtClean="0">
                <a:solidFill>
                  <a:srgbClr val="0070C0"/>
                </a:solidFill>
              </a:rPr>
            </a:br>
            <a:r>
              <a:rPr lang="ru-RU" sz="2800" b="1" i="1" dirty="0">
                <a:solidFill>
                  <a:srgbClr val="0070C0"/>
                </a:solidFill>
              </a:rPr>
              <a:t/>
            </a:r>
            <a:br>
              <a:rPr lang="ru-RU" sz="2800" b="1" i="1" dirty="0">
                <a:solidFill>
                  <a:srgbClr val="0070C0"/>
                </a:solidFill>
              </a:rPr>
            </a:br>
            <a:r>
              <a:rPr lang="ru-RU" sz="2800" b="1" i="1" dirty="0" smtClean="0">
                <a:solidFill>
                  <a:srgbClr val="0070C0"/>
                </a:solidFill>
              </a:rPr>
              <a:t/>
            </a:r>
            <a:br>
              <a:rPr lang="ru-RU" sz="2800" b="1" i="1" dirty="0" smtClean="0">
                <a:solidFill>
                  <a:srgbClr val="0070C0"/>
                </a:solidFill>
              </a:rPr>
            </a:br>
            <a:r>
              <a:rPr lang="ru-RU" sz="2800" b="1" i="1" dirty="0" smtClean="0">
                <a:solidFill>
                  <a:srgbClr val="0070C0"/>
                </a:solidFill>
              </a:rPr>
              <a:t/>
            </a:r>
            <a:br>
              <a:rPr lang="ru-RU" sz="2800" b="1" i="1" dirty="0" smtClean="0">
                <a:solidFill>
                  <a:srgbClr val="0070C0"/>
                </a:solidFill>
              </a:rPr>
            </a:br>
            <a:r>
              <a:rPr lang="ru-RU" sz="2800" b="1" i="1" dirty="0" smtClean="0">
                <a:solidFill>
                  <a:srgbClr val="0070C0"/>
                </a:solidFill>
              </a:rPr>
              <a:t/>
            </a:r>
            <a:br>
              <a:rPr lang="ru-RU" sz="2800" b="1" i="1" dirty="0" smtClean="0">
                <a:solidFill>
                  <a:srgbClr val="0070C0"/>
                </a:solidFill>
              </a:rPr>
            </a:br>
            <a:r>
              <a:rPr lang="ru-RU" sz="2400" b="1" i="1" dirty="0">
                <a:solidFill>
                  <a:srgbClr val="0070C0"/>
                </a:solidFill>
              </a:rPr>
              <a:t/>
            </a:r>
            <a:br>
              <a:rPr lang="ru-RU" sz="2400" b="1" i="1" dirty="0">
                <a:solidFill>
                  <a:srgbClr val="0070C0"/>
                </a:solidFill>
              </a:rPr>
            </a:br>
            <a:r>
              <a:rPr lang="ru-RU" sz="2400" b="1" i="1" dirty="0" smtClean="0">
                <a:solidFill>
                  <a:srgbClr val="0070C0"/>
                </a:solidFill>
              </a:rPr>
              <a:t/>
            </a:r>
            <a:br>
              <a:rPr lang="ru-RU" sz="2400" b="1" i="1" dirty="0" smtClean="0">
                <a:solidFill>
                  <a:srgbClr val="0070C0"/>
                </a:solidFill>
              </a:rPr>
            </a:br>
            <a:r>
              <a:rPr lang="ru-RU" sz="2400" b="1" i="1" dirty="0">
                <a:solidFill>
                  <a:srgbClr val="0070C0"/>
                </a:solidFill>
              </a:rPr>
              <a:t/>
            </a:r>
            <a:br>
              <a:rPr lang="ru-RU" sz="2400" b="1" i="1" dirty="0">
                <a:solidFill>
                  <a:srgbClr val="0070C0"/>
                </a:solidFill>
              </a:rPr>
            </a:br>
            <a:r>
              <a:rPr lang="ru-RU" sz="2400" b="1" i="1" dirty="0" smtClean="0">
                <a:solidFill>
                  <a:srgbClr val="0070C0"/>
                </a:solidFill>
              </a:rPr>
              <a:t/>
            </a:r>
            <a:br>
              <a:rPr lang="ru-RU" sz="2400" b="1" i="1" dirty="0" smtClean="0">
                <a:solidFill>
                  <a:srgbClr val="0070C0"/>
                </a:solidFill>
              </a:rPr>
            </a:br>
            <a:r>
              <a:rPr lang="ru-RU" sz="2400" b="1" i="1" dirty="0">
                <a:solidFill>
                  <a:srgbClr val="0070C0"/>
                </a:solidFill>
              </a:rPr>
              <a:t/>
            </a:r>
            <a:br>
              <a:rPr lang="ru-RU" sz="2400" b="1" i="1" dirty="0">
                <a:solidFill>
                  <a:srgbClr val="0070C0"/>
                </a:solidFill>
              </a:rPr>
            </a:br>
            <a:r>
              <a:rPr lang="ru-RU" sz="2400" b="1" i="1" dirty="0" smtClean="0">
                <a:solidFill>
                  <a:srgbClr val="0070C0"/>
                </a:solidFill>
              </a:rPr>
              <a:t/>
            </a:r>
            <a:br>
              <a:rPr lang="ru-RU" sz="2400" b="1" i="1" dirty="0" smtClean="0">
                <a:solidFill>
                  <a:srgbClr val="0070C0"/>
                </a:solidFill>
              </a:rPr>
            </a:br>
            <a:r>
              <a:rPr lang="ru-RU" sz="2400" b="1" i="1" dirty="0">
                <a:solidFill>
                  <a:srgbClr val="0070C0"/>
                </a:solidFill>
              </a:rPr>
              <a:t/>
            </a:r>
            <a:br>
              <a:rPr lang="ru-RU" sz="2400" b="1" i="1" dirty="0">
                <a:solidFill>
                  <a:srgbClr val="0070C0"/>
                </a:solidFill>
              </a:rPr>
            </a:br>
            <a:r>
              <a:rPr lang="ru-RU" sz="2400" b="1" i="1" dirty="0" smtClean="0">
                <a:solidFill>
                  <a:srgbClr val="0070C0"/>
                </a:solidFill>
              </a:rPr>
              <a:t>Игра </a:t>
            </a:r>
            <a:r>
              <a:rPr lang="ru-RU" sz="2400" b="1" i="1" dirty="0">
                <a:solidFill>
                  <a:srgbClr val="0070C0"/>
                </a:solidFill>
              </a:rPr>
              <a:t>«Как можно…» </a:t>
            </a:r>
            <a:r>
              <a:rPr lang="ru-RU" sz="2400" b="1" i="1" dirty="0" smtClean="0">
                <a:solidFill>
                  <a:srgbClr val="0070C0"/>
                </a:solidFill>
              </a:rPr>
              <a:t/>
            </a:r>
            <a:br>
              <a:rPr lang="ru-RU" sz="2400" b="1" i="1" dirty="0" smtClean="0">
                <a:solidFill>
                  <a:srgbClr val="0070C0"/>
                </a:solidFill>
              </a:rPr>
            </a:br>
            <a:r>
              <a:rPr lang="ru-RU" sz="2400" dirty="0" smtClean="0">
                <a:solidFill>
                  <a:srgbClr val="0070C0"/>
                </a:solidFill>
              </a:rPr>
              <a:t>(</a:t>
            </a:r>
            <a:r>
              <a:rPr lang="ru-RU" sz="2400" dirty="0">
                <a:solidFill>
                  <a:srgbClr val="0070C0"/>
                </a:solidFill>
              </a:rPr>
              <a:t>расширение и активизация словаря)</a:t>
            </a:r>
            <a:br>
              <a:rPr lang="ru-RU" sz="2400" dirty="0">
                <a:solidFill>
                  <a:srgbClr val="0070C0"/>
                </a:solidFill>
              </a:rPr>
            </a:br>
            <a:r>
              <a:rPr lang="ru-RU" sz="2400" dirty="0">
                <a:solidFill>
                  <a:srgbClr val="0070C0"/>
                </a:solidFill>
              </a:rPr>
              <a:t>Взрослый спрашивает: «Как можно играть?» Ребенок отвечает: «Весело, интересно, громко, дружно…» Другие вопросы:- Как можно плакать? (Громко, тихо, жалобно, горько…) - Как можно мыть посуду? (Хорошо, плохо, чисто, быстро…)- Как можно пахнуть? (Приятно, вкусно, аппетитно, нежно…) - Как можно быть одетым? (Аккуратно, небрежно, модно…)- Как можно смотреть? (Ласково, зло, внимательно…) </a:t>
            </a:r>
            <a:r>
              <a:rPr lang="ru-RU" sz="2800" dirty="0"/>
              <a:t/>
            </a:r>
            <a:br>
              <a:rPr lang="ru-RU" sz="2800" dirty="0"/>
            </a:br>
            <a:r>
              <a:rPr lang="ru-RU" sz="2800" b="1" i="1" dirty="0" smtClean="0">
                <a:solidFill>
                  <a:srgbClr val="0070C0"/>
                </a:solidFill>
              </a:rPr>
              <a:t/>
            </a:r>
            <a:br>
              <a:rPr lang="ru-RU" sz="2800" b="1" i="1" dirty="0" smtClean="0">
                <a:solidFill>
                  <a:srgbClr val="0070C0"/>
                </a:solidFill>
              </a:rPr>
            </a:br>
            <a:r>
              <a:rPr lang="ru-RU" sz="2800" dirty="0"/>
              <a:t/>
            </a:r>
            <a:br>
              <a:rPr lang="ru-RU" sz="2800" dirty="0"/>
            </a:br>
            <a:r>
              <a:rPr lang="ru-RU" sz="2800" b="1" i="1" dirty="0">
                <a:solidFill>
                  <a:srgbClr val="0070C0"/>
                </a:solidFill>
              </a:rPr>
              <a:t/>
            </a:r>
            <a:br>
              <a:rPr lang="ru-RU" sz="2800" b="1" i="1" dirty="0">
                <a:solidFill>
                  <a:srgbClr val="0070C0"/>
                </a:solidFill>
              </a:rPr>
            </a:br>
            <a:r>
              <a:rPr lang="ru-RU" sz="2800" b="1" i="1" dirty="0" smtClean="0">
                <a:solidFill>
                  <a:srgbClr val="0070C0"/>
                </a:solidFill>
              </a:rPr>
              <a:t> </a:t>
            </a:r>
            <a:r>
              <a:rPr lang="ru-RU" sz="2800" b="1" dirty="0">
                <a:solidFill>
                  <a:srgbClr val="0070C0"/>
                </a:solidFill>
              </a:rPr>
              <a:t> </a:t>
            </a:r>
            <a:r>
              <a:rPr lang="ru-RU" sz="2800" dirty="0"/>
              <a:t/>
            </a:r>
            <a:br>
              <a:rPr lang="ru-RU" sz="2800" dirty="0"/>
            </a:br>
            <a:r>
              <a:rPr lang="ru-RU" sz="2800" b="1" i="1" dirty="0">
                <a:solidFill>
                  <a:srgbClr val="0070C0"/>
                </a:solidFill>
              </a:rPr>
              <a:t/>
            </a:r>
            <a:br>
              <a:rPr lang="ru-RU" sz="2800" b="1" i="1" dirty="0">
                <a:solidFill>
                  <a:srgbClr val="0070C0"/>
                </a:solidFill>
              </a:rPr>
            </a:br>
            <a:r>
              <a:rPr lang="ru-RU" sz="2800" b="1" i="1" dirty="0" smtClean="0">
                <a:solidFill>
                  <a:srgbClr val="0070C0"/>
                </a:solidFill>
              </a:rPr>
              <a:t/>
            </a:r>
            <a:br>
              <a:rPr lang="ru-RU" sz="2800" b="1" i="1" dirty="0" smtClean="0">
                <a:solidFill>
                  <a:srgbClr val="0070C0"/>
                </a:solidFill>
              </a:rPr>
            </a:br>
            <a:r>
              <a:rPr lang="ru-RU" sz="3200" dirty="0"/>
              <a:t/>
            </a:r>
            <a:br>
              <a:rPr lang="ru-RU" sz="3200" dirty="0"/>
            </a:br>
            <a:r>
              <a:rPr lang="ru-RU" sz="3200" dirty="0"/>
              <a:t/>
            </a:r>
            <a:br>
              <a:rPr lang="ru-RU" sz="3200" dirty="0"/>
            </a:br>
            <a:r>
              <a:rPr lang="ru-RU" sz="3200" dirty="0"/>
              <a:t/>
            </a:r>
            <a:br>
              <a:rPr lang="ru-RU" sz="3200" dirty="0"/>
            </a:br>
            <a:r>
              <a:rPr lang="ru-RU" sz="3200" dirty="0"/>
              <a:t/>
            </a:r>
            <a:br>
              <a:rPr lang="ru-RU" sz="3200" dirty="0"/>
            </a:br>
            <a:r>
              <a:rPr lang="ru-RU" sz="3200" dirty="0"/>
              <a:t/>
            </a:r>
            <a:br>
              <a:rPr lang="ru-RU" sz="3200" dirty="0"/>
            </a:br>
            <a:r>
              <a:rPr lang="ru-RU" sz="3200" b="1" dirty="0"/>
              <a:t> </a:t>
            </a:r>
            <a:r>
              <a:rPr lang="ru-RU" sz="3200" dirty="0"/>
              <a:t/>
            </a:r>
            <a:br>
              <a:rPr lang="ru-RU" sz="3200" dirty="0"/>
            </a:br>
            <a:r>
              <a:rPr lang="ru-RU" sz="3200" dirty="0"/>
              <a:t/>
            </a:r>
            <a:br>
              <a:rPr lang="ru-RU" sz="3200" dirty="0"/>
            </a:b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3"/>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4000496"/>
            <a:ext cx="5772170" cy="3286148"/>
          </a:xfrm>
        </p:spPr>
        <p:txBody>
          <a:bodyPr>
            <a:noAutofit/>
          </a:bodyPr>
          <a:lstStyle/>
          <a:p>
            <a:r>
              <a:rPr lang="ru-RU" sz="2800" b="1" i="1" dirty="0" smtClean="0">
                <a:solidFill>
                  <a:srgbClr val="0070C0"/>
                </a:solidFill>
              </a:rPr>
              <a:t/>
            </a:r>
            <a:br>
              <a:rPr lang="ru-RU" sz="2800" b="1" i="1" dirty="0" smtClean="0">
                <a:solidFill>
                  <a:srgbClr val="0070C0"/>
                </a:solidFill>
              </a:rPr>
            </a:br>
            <a:r>
              <a:rPr lang="ru-RU" sz="2800" b="1" i="1" dirty="0">
                <a:solidFill>
                  <a:srgbClr val="0070C0"/>
                </a:solidFill>
              </a:rPr>
              <a:t/>
            </a:r>
            <a:br>
              <a:rPr lang="ru-RU" sz="2800" b="1" i="1" dirty="0">
                <a:solidFill>
                  <a:srgbClr val="0070C0"/>
                </a:solidFill>
              </a:rPr>
            </a:br>
            <a:r>
              <a:rPr lang="ru-RU" sz="2800" b="1" i="1" dirty="0" smtClean="0">
                <a:solidFill>
                  <a:srgbClr val="0070C0"/>
                </a:solidFill>
              </a:rPr>
              <a:t/>
            </a:r>
            <a:br>
              <a:rPr lang="ru-RU" sz="2800" b="1" i="1" dirty="0" smtClean="0">
                <a:solidFill>
                  <a:srgbClr val="0070C0"/>
                </a:solidFill>
              </a:rPr>
            </a:br>
            <a:r>
              <a:rPr lang="ru-RU" sz="2800" b="1" i="1" dirty="0" smtClean="0">
                <a:solidFill>
                  <a:srgbClr val="0070C0"/>
                </a:solidFill>
              </a:rPr>
              <a:t/>
            </a:r>
            <a:br>
              <a:rPr lang="ru-RU" sz="2800" b="1" i="1" dirty="0" smtClean="0">
                <a:solidFill>
                  <a:srgbClr val="0070C0"/>
                </a:solidFill>
              </a:rPr>
            </a:br>
            <a:r>
              <a:rPr lang="ru-RU" sz="2800" b="1" i="1" dirty="0" smtClean="0">
                <a:solidFill>
                  <a:srgbClr val="0070C0"/>
                </a:solidFill>
              </a:rPr>
              <a:t/>
            </a:r>
            <a:br>
              <a:rPr lang="ru-RU" sz="2800" b="1" i="1" dirty="0" smtClean="0">
                <a:solidFill>
                  <a:srgbClr val="0070C0"/>
                </a:solidFill>
              </a:rPr>
            </a:br>
            <a:r>
              <a:rPr lang="ru-RU" sz="2400" b="1" i="1" dirty="0">
                <a:solidFill>
                  <a:srgbClr val="0070C0"/>
                </a:solidFill>
              </a:rPr>
              <a:t/>
            </a:r>
            <a:br>
              <a:rPr lang="ru-RU" sz="2400" b="1" i="1" dirty="0">
                <a:solidFill>
                  <a:srgbClr val="0070C0"/>
                </a:solidFill>
              </a:rPr>
            </a:br>
            <a:r>
              <a:rPr lang="ru-RU" sz="2400" b="1" i="1" dirty="0" smtClean="0">
                <a:solidFill>
                  <a:srgbClr val="0070C0"/>
                </a:solidFill>
              </a:rPr>
              <a:t/>
            </a:r>
            <a:br>
              <a:rPr lang="ru-RU" sz="2400" b="1" i="1" dirty="0" smtClean="0">
                <a:solidFill>
                  <a:srgbClr val="0070C0"/>
                </a:solidFill>
              </a:rPr>
            </a:br>
            <a:r>
              <a:rPr lang="ru-RU" sz="2400" b="1" i="1" dirty="0">
                <a:solidFill>
                  <a:srgbClr val="0070C0"/>
                </a:solidFill>
              </a:rPr>
              <a:t/>
            </a:r>
            <a:br>
              <a:rPr lang="ru-RU" sz="2400" b="1" i="1" dirty="0">
                <a:solidFill>
                  <a:srgbClr val="0070C0"/>
                </a:solidFill>
              </a:rPr>
            </a:br>
            <a:r>
              <a:rPr lang="ru-RU" sz="2400" b="1" i="1" dirty="0" smtClean="0">
                <a:solidFill>
                  <a:srgbClr val="0070C0"/>
                </a:solidFill>
              </a:rPr>
              <a:t/>
            </a:r>
            <a:br>
              <a:rPr lang="ru-RU" sz="2400" b="1" i="1" dirty="0" smtClean="0">
                <a:solidFill>
                  <a:srgbClr val="0070C0"/>
                </a:solidFill>
              </a:rPr>
            </a:br>
            <a:r>
              <a:rPr lang="ru-RU" sz="2400" b="1" i="1" dirty="0">
                <a:solidFill>
                  <a:srgbClr val="0070C0"/>
                </a:solidFill>
              </a:rPr>
              <a:t/>
            </a:r>
            <a:br>
              <a:rPr lang="ru-RU" sz="2400" b="1" i="1" dirty="0">
                <a:solidFill>
                  <a:srgbClr val="0070C0"/>
                </a:solidFill>
              </a:rPr>
            </a:br>
            <a:r>
              <a:rPr lang="ru-RU" sz="2400" b="1" i="1" dirty="0" smtClean="0">
                <a:solidFill>
                  <a:srgbClr val="0070C0"/>
                </a:solidFill>
              </a:rPr>
              <a:t/>
            </a:r>
            <a:br>
              <a:rPr lang="ru-RU" sz="2400" b="1" i="1" dirty="0" smtClean="0">
                <a:solidFill>
                  <a:srgbClr val="0070C0"/>
                </a:solidFill>
              </a:rPr>
            </a:br>
            <a:r>
              <a:rPr lang="ru-RU" sz="2400" b="1" i="1" dirty="0">
                <a:solidFill>
                  <a:srgbClr val="0070C0"/>
                </a:solidFill>
              </a:rPr>
              <a:t/>
            </a:r>
            <a:br>
              <a:rPr lang="ru-RU" sz="2400" b="1" i="1" dirty="0">
                <a:solidFill>
                  <a:srgbClr val="0070C0"/>
                </a:solidFill>
              </a:rPr>
            </a:br>
            <a:r>
              <a:rPr lang="ru-RU" sz="2800" dirty="0"/>
              <a:t/>
            </a:r>
            <a:br>
              <a:rPr lang="ru-RU" sz="2800" dirty="0"/>
            </a:br>
            <a:r>
              <a:rPr lang="ru-RU" sz="3600" b="1" dirty="0" smtClean="0">
                <a:solidFill>
                  <a:srgbClr val="0070C0"/>
                </a:solidFill>
                <a:latin typeface="Arial Black" pitchFamily="34" charset="0"/>
              </a:rPr>
              <a:t>Дорогие родители!</a:t>
            </a:r>
            <a:br>
              <a:rPr lang="ru-RU" sz="3600" b="1" dirty="0" smtClean="0">
                <a:solidFill>
                  <a:srgbClr val="0070C0"/>
                </a:solidFill>
                <a:latin typeface="Arial Black" pitchFamily="34" charset="0"/>
              </a:rPr>
            </a:br>
            <a:r>
              <a:rPr lang="ru-RU" sz="3600" b="1" dirty="0" smtClean="0">
                <a:solidFill>
                  <a:srgbClr val="0070C0"/>
                </a:solidFill>
                <a:latin typeface="Arial Black" pitchFamily="34" charset="0"/>
              </a:rPr>
              <a:t>Спасибо за внимание!</a:t>
            </a:r>
            <a:r>
              <a:rPr lang="ru-RU" sz="3600" b="1" i="1" dirty="0" smtClean="0">
                <a:solidFill>
                  <a:srgbClr val="0070C0"/>
                </a:solidFill>
                <a:latin typeface="Arial Black" pitchFamily="34" charset="0"/>
              </a:rPr>
              <a:t/>
            </a:r>
            <a:br>
              <a:rPr lang="ru-RU" sz="3600" b="1" i="1" dirty="0" smtClean="0">
                <a:solidFill>
                  <a:srgbClr val="0070C0"/>
                </a:solidFill>
                <a:latin typeface="Arial Black" pitchFamily="34" charset="0"/>
              </a:rPr>
            </a:br>
            <a:r>
              <a:rPr lang="ru-RU" sz="3600" b="1" dirty="0">
                <a:solidFill>
                  <a:srgbClr val="0070C0"/>
                </a:solidFill>
                <a:latin typeface="Arial Black" pitchFamily="34" charset="0"/>
              </a:rPr>
              <a:t/>
            </a:r>
            <a:br>
              <a:rPr lang="ru-RU" sz="3600" b="1" dirty="0">
                <a:solidFill>
                  <a:srgbClr val="0070C0"/>
                </a:solidFill>
                <a:latin typeface="Arial Black" pitchFamily="34" charset="0"/>
              </a:rPr>
            </a:br>
            <a:r>
              <a:rPr lang="ru-RU" sz="2800" b="1" i="1" dirty="0">
                <a:solidFill>
                  <a:srgbClr val="0070C0"/>
                </a:solidFill>
              </a:rPr>
              <a:t/>
            </a:r>
            <a:br>
              <a:rPr lang="ru-RU" sz="2800" b="1" i="1" dirty="0">
                <a:solidFill>
                  <a:srgbClr val="0070C0"/>
                </a:solidFill>
              </a:rPr>
            </a:br>
            <a:r>
              <a:rPr lang="ru-RU" sz="2800" b="1" i="1" dirty="0" smtClean="0">
                <a:solidFill>
                  <a:srgbClr val="0070C0"/>
                </a:solidFill>
              </a:rPr>
              <a:t> </a:t>
            </a:r>
            <a:r>
              <a:rPr lang="ru-RU" sz="2800" b="1" dirty="0">
                <a:solidFill>
                  <a:srgbClr val="0070C0"/>
                </a:solidFill>
              </a:rPr>
              <a:t> </a:t>
            </a:r>
            <a:r>
              <a:rPr lang="ru-RU" sz="2800" dirty="0"/>
              <a:t/>
            </a:r>
            <a:br>
              <a:rPr lang="ru-RU" sz="2800" dirty="0"/>
            </a:br>
            <a:r>
              <a:rPr lang="ru-RU" sz="2800" b="1" i="1" dirty="0">
                <a:solidFill>
                  <a:srgbClr val="0070C0"/>
                </a:solidFill>
              </a:rPr>
              <a:t/>
            </a:r>
            <a:br>
              <a:rPr lang="ru-RU" sz="2800" b="1" i="1" dirty="0">
                <a:solidFill>
                  <a:srgbClr val="0070C0"/>
                </a:solidFill>
              </a:rPr>
            </a:br>
            <a:r>
              <a:rPr lang="ru-RU" sz="2800" b="1" i="1" dirty="0" smtClean="0">
                <a:solidFill>
                  <a:srgbClr val="0070C0"/>
                </a:solidFill>
              </a:rPr>
              <a:t/>
            </a:r>
            <a:br>
              <a:rPr lang="ru-RU" sz="2800" b="1" i="1" dirty="0" smtClean="0">
                <a:solidFill>
                  <a:srgbClr val="0070C0"/>
                </a:solidFill>
              </a:rPr>
            </a:br>
            <a:r>
              <a:rPr lang="ru-RU" sz="3200" dirty="0"/>
              <a:t/>
            </a:r>
            <a:br>
              <a:rPr lang="ru-RU" sz="3200" dirty="0"/>
            </a:br>
            <a:r>
              <a:rPr lang="ru-RU" sz="3200" dirty="0"/>
              <a:t/>
            </a:r>
            <a:br>
              <a:rPr lang="ru-RU" sz="3200" dirty="0"/>
            </a:br>
            <a:r>
              <a:rPr lang="ru-RU" sz="3200" dirty="0"/>
              <a:t/>
            </a:r>
            <a:br>
              <a:rPr lang="ru-RU" sz="3200" dirty="0"/>
            </a:br>
            <a:r>
              <a:rPr lang="ru-RU" sz="3200" dirty="0"/>
              <a:t/>
            </a:r>
            <a:br>
              <a:rPr lang="ru-RU" sz="3200" dirty="0"/>
            </a:br>
            <a:r>
              <a:rPr lang="ru-RU" sz="3200" dirty="0"/>
              <a:t/>
            </a:r>
            <a:br>
              <a:rPr lang="ru-RU" sz="3200" dirty="0"/>
            </a:br>
            <a:r>
              <a:rPr lang="ru-RU" sz="3200" b="1" dirty="0"/>
              <a:t> </a:t>
            </a:r>
            <a:r>
              <a:rPr lang="ru-RU" sz="3200" dirty="0"/>
              <a:t/>
            </a:r>
            <a:br>
              <a:rPr lang="ru-RU" sz="3200" dirty="0"/>
            </a:br>
            <a:r>
              <a:rPr lang="ru-RU" sz="3200" dirty="0"/>
              <a:t/>
            </a:r>
            <a:br>
              <a:rPr lang="ru-RU" sz="3200" dirty="0"/>
            </a:b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pic>
        <p:nvPicPr>
          <p:cNvPr id="5" name="Picture 3" descr="E:\Documents and Settings\Admin\Рабочий стол\solnyshko_5.png"/>
          <p:cNvPicPr>
            <a:picLocks noChangeAspect="1" noChangeArrowheads="1"/>
          </p:cNvPicPr>
          <p:nvPr/>
        </p:nvPicPr>
        <p:blipFill>
          <a:blip r:embed="rId4" cstate="print"/>
          <a:srcRect/>
          <a:stretch>
            <a:fillRect/>
          </a:stretch>
        </p:blipFill>
        <p:spPr bwMode="auto">
          <a:xfrm>
            <a:off x="1714488" y="1071538"/>
            <a:ext cx="3571900" cy="300039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2"/>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500034"/>
            <a:ext cx="5829300" cy="7000924"/>
          </a:xfrm>
        </p:spPr>
        <p:txBody>
          <a:bodyPr>
            <a:normAutofit fontScale="90000"/>
          </a:bodyPr>
          <a:lstStyle/>
          <a:p>
            <a:r>
              <a:rPr lang="ru-RU" sz="3600" b="1" i="1" dirty="0">
                <a:solidFill>
                  <a:srgbClr val="0070C0"/>
                </a:solidFill>
              </a:rPr>
              <a:t>Играть и заниматься с ребенком можно не только за столом дома, но и по </a:t>
            </a:r>
            <a:r>
              <a:rPr lang="ru-RU" sz="3600" b="1" i="1" dirty="0" smtClean="0">
                <a:solidFill>
                  <a:srgbClr val="0070C0"/>
                </a:solidFill>
              </a:rPr>
              <a:t>пути в </a:t>
            </a:r>
            <a:r>
              <a:rPr lang="ru-RU" sz="3600" b="1" i="1" dirty="0">
                <a:solidFill>
                  <a:srgbClr val="0070C0"/>
                </a:solidFill>
              </a:rPr>
              <a:t>детский сад. Уважаемые родители, превратите дорогу в детский сад в игру познавательную, развивающую, интересную как для Вас, так и для вашего ребенка. Игру, которая поможет пробудить его речь и мысли</a:t>
            </a:r>
            <a:r>
              <a:rPr lang="ru-RU" sz="4800" b="1" i="1" dirty="0">
                <a:solidFill>
                  <a:srgbClr val="0070C0"/>
                </a:solidFill>
              </a:rPr>
              <a:t>.</a:t>
            </a:r>
            <a:endParaRPr lang="ru-RU" sz="48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2"/>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928662"/>
            <a:ext cx="5772170" cy="4357718"/>
          </a:xfrm>
        </p:spPr>
        <p:txBody>
          <a:bodyPr>
            <a:noAutofit/>
          </a:bodyPr>
          <a:lstStyle/>
          <a:p>
            <a:r>
              <a:rPr lang="ru-RU" sz="2800" b="1" i="1" dirty="0">
                <a:solidFill>
                  <a:srgbClr val="0070C0"/>
                </a:solidFill>
              </a:rPr>
              <a:t>Игра «Кто или что может это делать</a:t>
            </a:r>
            <a:r>
              <a:rPr lang="ru-RU" sz="2800" b="1" i="1" dirty="0" smtClean="0">
                <a:solidFill>
                  <a:srgbClr val="0070C0"/>
                </a:solidFill>
              </a:rPr>
              <a:t>?»</a:t>
            </a:r>
            <a:br>
              <a:rPr lang="ru-RU" sz="2800" b="1" i="1" dirty="0" smtClean="0">
                <a:solidFill>
                  <a:srgbClr val="0070C0"/>
                </a:solidFill>
              </a:rPr>
            </a:br>
            <a:r>
              <a:rPr lang="ru-RU" sz="2800" dirty="0" smtClean="0">
                <a:solidFill>
                  <a:srgbClr val="0070C0"/>
                </a:solidFill>
              </a:rPr>
              <a:t> </a:t>
            </a:r>
            <a:r>
              <a:rPr lang="ru-RU" sz="2800" dirty="0">
                <a:solidFill>
                  <a:srgbClr val="0070C0"/>
                </a:solidFill>
              </a:rPr>
              <a:t>(систематизация словаря)</a:t>
            </a:r>
            <a:br>
              <a:rPr lang="ru-RU" sz="2800" dirty="0">
                <a:solidFill>
                  <a:srgbClr val="0070C0"/>
                </a:solidFill>
              </a:rPr>
            </a:br>
            <a:r>
              <a:rPr lang="ru-RU" sz="2800" dirty="0" smtClean="0">
                <a:solidFill>
                  <a:srgbClr val="0070C0"/>
                </a:solidFill>
              </a:rPr>
              <a:t>Взрослый </a:t>
            </a:r>
            <a:r>
              <a:rPr lang="ru-RU" sz="2800" dirty="0">
                <a:solidFill>
                  <a:srgbClr val="0070C0"/>
                </a:solidFill>
              </a:rPr>
              <a:t>называет действие, а ребенок подбирает предметы. Например, слово </a:t>
            </a:r>
            <a:r>
              <a:rPr lang="ru-RU" sz="2800" dirty="0" smtClean="0">
                <a:solidFill>
                  <a:srgbClr val="0070C0"/>
                </a:solidFill>
              </a:rPr>
              <a:t>«идет». </a:t>
            </a:r>
            <a:r>
              <a:rPr lang="ru-RU" sz="2800" dirty="0">
                <a:solidFill>
                  <a:srgbClr val="0070C0"/>
                </a:solidFill>
              </a:rPr>
              <a:t>Р</a:t>
            </a:r>
            <a:r>
              <a:rPr lang="ru-RU" sz="2800" dirty="0" smtClean="0">
                <a:solidFill>
                  <a:srgbClr val="0070C0"/>
                </a:solidFill>
              </a:rPr>
              <a:t>ебенок </a:t>
            </a:r>
            <a:r>
              <a:rPr lang="ru-RU" sz="2800" dirty="0">
                <a:solidFill>
                  <a:srgbClr val="0070C0"/>
                </a:solidFill>
              </a:rPr>
              <a:t>подбирает </a:t>
            </a:r>
            <a:r>
              <a:rPr lang="ru-RU" sz="2800" dirty="0" smtClean="0">
                <a:solidFill>
                  <a:srgbClr val="0070C0"/>
                </a:solidFill>
              </a:rPr>
              <a:t>«девочка идет», «мальчик идет», «снег идет» </a:t>
            </a:r>
            <a:r>
              <a:rPr lang="ru-RU" sz="2800" dirty="0">
                <a:solidFill>
                  <a:srgbClr val="0070C0"/>
                </a:solidFill>
              </a:rPr>
              <a:t>и т. д.Подберите слова к глаголам </a:t>
            </a:r>
            <a:r>
              <a:rPr lang="ru-RU" sz="2800" dirty="0" smtClean="0">
                <a:solidFill>
                  <a:srgbClr val="0070C0"/>
                </a:solidFill>
              </a:rPr>
              <a:t>-стоит</a:t>
            </a:r>
            <a:r>
              <a:rPr lang="ru-RU" sz="2800" dirty="0">
                <a:solidFill>
                  <a:srgbClr val="0070C0"/>
                </a:solidFill>
              </a:rPr>
              <a:t>, сидит, лежит, бежит, плавает, спит, ползает, качается, летает, </a:t>
            </a:r>
            <a:r>
              <a:rPr lang="ru-RU" sz="2800" dirty="0" smtClean="0">
                <a:solidFill>
                  <a:srgbClr val="0070C0"/>
                </a:solidFill>
              </a:rPr>
              <a:t>плавает</a:t>
            </a:r>
            <a:r>
              <a:rPr lang="ru-RU" sz="3200" dirty="0" smtClean="0">
                <a:solidFill>
                  <a:srgbClr val="0070C0"/>
                </a:solidFill>
              </a:rPr>
              <a:t>…</a:t>
            </a: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2"/>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2000232"/>
            <a:ext cx="5772170" cy="3286148"/>
          </a:xfrm>
        </p:spPr>
        <p:txBody>
          <a:bodyPr>
            <a:noAutofit/>
          </a:bodyPr>
          <a:lstStyle/>
          <a:p>
            <a:pPr algn="l"/>
            <a:r>
              <a:rPr lang="ru-RU" sz="2800" b="1" i="1" dirty="0">
                <a:solidFill>
                  <a:srgbClr val="0070C0"/>
                </a:solidFill>
              </a:rPr>
              <a:t>Игра «Что на что похоже»</a:t>
            </a:r>
            <a:r>
              <a:rPr lang="ru-RU" sz="2800" b="1" dirty="0">
                <a:solidFill>
                  <a:srgbClr val="0070C0"/>
                </a:solidFill>
              </a:rPr>
              <a:t> </a:t>
            </a:r>
            <a:r>
              <a:rPr lang="ru-RU" sz="2800" dirty="0">
                <a:solidFill>
                  <a:srgbClr val="0070C0"/>
                </a:solidFill>
              </a:rPr>
              <a:t>(развитие связной монологической речи, развитие творческих способностей ребенка</a:t>
            </a:r>
            <a:r>
              <a:rPr lang="ru-RU" sz="2800" dirty="0" smtClean="0">
                <a:solidFill>
                  <a:srgbClr val="0070C0"/>
                </a:solidFill>
              </a:rPr>
              <a:t>).</a:t>
            </a:r>
            <a:r>
              <a:rPr lang="ru-RU" sz="2800" dirty="0">
                <a:solidFill>
                  <a:srgbClr val="0070C0"/>
                </a:solidFill>
              </a:rPr>
              <a:t/>
            </a:r>
            <a:br>
              <a:rPr lang="ru-RU" sz="2800" dirty="0">
                <a:solidFill>
                  <a:srgbClr val="0070C0"/>
                </a:solidFill>
              </a:rPr>
            </a:br>
            <a:r>
              <a:rPr lang="ru-RU" sz="2800" dirty="0">
                <a:solidFill>
                  <a:srgbClr val="0070C0"/>
                </a:solidFill>
              </a:rPr>
              <a:t>Ребенку предлагается подобрать похожие слова (сравнения)</a:t>
            </a:r>
            <a:br>
              <a:rPr lang="ru-RU" sz="2800" dirty="0">
                <a:solidFill>
                  <a:srgbClr val="0070C0"/>
                </a:solidFill>
              </a:rPr>
            </a:br>
            <a:r>
              <a:rPr lang="ru-RU" sz="2800" dirty="0">
                <a:solidFill>
                  <a:srgbClr val="0070C0"/>
                </a:solidFill>
              </a:rPr>
              <a:t>Белый снег похож на…(что?)</a:t>
            </a:r>
            <a:br>
              <a:rPr lang="ru-RU" sz="2800" dirty="0">
                <a:solidFill>
                  <a:srgbClr val="0070C0"/>
                </a:solidFill>
              </a:rPr>
            </a:br>
            <a:r>
              <a:rPr lang="ru-RU" sz="2800" dirty="0">
                <a:solidFill>
                  <a:srgbClr val="0070C0"/>
                </a:solidFill>
              </a:rPr>
              <a:t>Синий лед похож на… </a:t>
            </a:r>
            <a:br>
              <a:rPr lang="ru-RU" sz="2800" dirty="0">
                <a:solidFill>
                  <a:srgbClr val="0070C0"/>
                </a:solidFill>
              </a:rPr>
            </a:br>
            <a:r>
              <a:rPr lang="ru-RU" sz="2800" dirty="0">
                <a:solidFill>
                  <a:srgbClr val="0070C0"/>
                </a:solidFill>
              </a:rPr>
              <a:t>Густой туман похож на…</a:t>
            </a:r>
            <a:br>
              <a:rPr lang="ru-RU" sz="2800" dirty="0">
                <a:solidFill>
                  <a:srgbClr val="0070C0"/>
                </a:solidFill>
              </a:rPr>
            </a:br>
            <a:r>
              <a:rPr lang="ru-RU" sz="2800" dirty="0">
                <a:solidFill>
                  <a:srgbClr val="0070C0"/>
                </a:solidFill>
              </a:rPr>
              <a:t>Чистый дождь похож на… </a:t>
            </a:r>
            <a:br>
              <a:rPr lang="ru-RU" sz="2800" dirty="0">
                <a:solidFill>
                  <a:srgbClr val="0070C0"/>
                </a:solidFill>
              </a:rPr>
            </a:br>
            <a:r>
              <a:rPr lang="ru-RU" sz="2800" dirty="0">
                <a:solidFill>
                  <a:srgbClr val="0070C0"/>
                </a:solidFill>
              </a:rPr>
              <a:t>Блестящая на солнце паутина похожа на… </a:t>
            </a:r>
            <a:br>
              <a:rPr lang="ru-RU" sz="2800" dirty="0">
                <a:solidFill>
                  <a:srgbClr val="0070C0"/>
                </a:solidFill>
              </a:rPr>
            </a:br>
            <a:r>
              <a:rPr lang="ru-RU" sz="2800" dirty="0">
                <a:solidFill>
                  <a:srgbClr val="0070C0"/>
                </a:solidFill>
              </a:rPr>
              <a:t>День похож на…</a:t>
            </a:r>
            <a:r>
              <a:rPr lang="ru-RU" sz="3200" dirty="0"/>
              <a:t/>
            </a:r>
            <a:br>
              <a:rPr lang="ru-RU" sz="3200" dirty="0"/>
            </a:b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2"/>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2000232"/>
            <a:ext cx="5772170" cy="3286148"/>
          </a:xfrm>
        </p:spPr>
        <p:txBody>
          <a:bodyPr>
            <a:noAutofit/>
          </a:bodyPr>
          <a:lstStyle/>
          <a:p>
            <a:r>
              <a:rPr lang="ru-RU" sz="2800" b="1" i="1" dirty="0">
                <a:solidFill>
                  <a:srgbClr val="0070C0"/>
                </a:solidFill>
              </a:rPr>
              <a:t>Игра «Что для чего»</a:t>
            </a:r>
            <a:r>
              <a:rPr lang="ru-RU" sz="2800" dirty="0">
                <a:solidFill>
                  <a:srgbClr val="0070C0"/>
                </a:solidFill>
              </a:rPr>
              <a:t> </a:t>
            </a:r>
            <a:r>
              <a:rPr lang="ru-RU" sz="2800" dirty="0" smtClean="0">
                <a:solidFill>
                  <a:srgbClr val="0070C0"/>
                </a:solidFill>
              </a:rPr>
              <a:t/>
            </a:r>
            <a:br>
              <a:rPr lang="ru-RU" sz="2800" dirty="0" smtClean="0">
                <a:solidFill>
                  <a:srgbClr val="0070C0"/>
                </a:solidFill>
              </a:rPr>
            </a:br>
            <a:r>
              <a:rPr lang="ru-RU" sz="2800" dirty="0" smtClean="0">
                <a:solidFill>
                  <a:srgbClr val="0070C0"/>
                </a:solidFill>
              </a:rPr>
              <a:t>(</a:t>
            </a:r>
            <a:r>
              <a:rPr lang="ru-RU" sz="2800" dirty="0">
                <a:solidFill>
                  <a:srgbClr val="0070C0"/>
                </a:solidFill>
              </a:rPr>
              <a:t>активизация в речи сложных слов)</a:t>
            </a:r>
            <a:br>
              <a:rPr lang="ru-RU" sz="2800" dirty="0">
                <a:solidFill>
                  <a:srgbClr val="0070C0"/>
                </a:solidFill>
              </a:rPr>
            </a:br>
            <a:r>
              <a:rPr lang="ru-RU" sz="2800" dirty="0">
                <a:solidFill>
                  <a:srgbClr val="0070C0"/>
                </a:solidFill>
              </a:rPr>
              <a:t>Взрослый предлагает вспомнить, где хранятся эти предметы. </a:t>
            </a:r>
            <a:br>
              <a:rPr lang="ru-RU" sz="2800" dirty="0">
                <a:solidFill>
                  <a:srgbClr val="0070C0"/>
                </a:solidFill>
              </a:rPr>
            </a:br>
            <a:r>
              <a:rPr lang="ru-RU" sz="2800" dirty="0">
                <a:solidFill>
                  <a:srgbClr val="0070C0"/>
                </a:solidFill>
              </a:rPr>
              <a:t>хлеб – в хлебнице, </a:t>
            </a:r>
            <a:br>
              <a:rPr lang="ru-RU" sz="2800" dirty="0">
                <a:solidFill>
                  <a:srgbClr val="0070C0"/>
                </a:solidFill>
              </a:rPr>
            </a:br>
            <a:r>
              <a:rPr lang="ru-RU" sz="2800" dirty="0">
                <a:solidFill>
                  <a:srgbClr val="0070C0"/>
                </a:solidFill>
              </a:rPr>
              <a:t>сахар – в сахарнице, </a:t>
            </a:r>
            <a:br>
              <a:rPr lang="ru-RU" sz="2800" dirty="0">
                <a:solidFill>
                  <a:srgbClr val="0070C0"/>
                </a:solidFill>
              </a:rPr>
            </a:br>
            <a:r>
              <a:rPr lang="ru-RU" sz="2800" dirty="0">
                <a:solidFill>
                  <a:srgbClr val="0070C0"/>
                </a:solidFill>
              </a:rPr>
              <a:t>конфеты – в </a:t>
            </a:r>
            <a:r>
              <a:rPr lang="ru-RU" sz="2800" dirty="0" err="1">
                <a:solidFill>
                  <a:srgbClr val="0070C0"/>
                </a:solidFill>
              </a:rPr>
              <a:t>конфетнице</a:t>
            </a:r>
            <a:r>
              <a:rPr lang="ru-RU" sz="2800" dirty="0">
                <a:solidFill>
                  <a:srgbClr val="0070C0"/>
                </a:solidFill>
              </a:rPr>
              <a:t>, </a:t>
            </a:r>
            <a:br>
              <a:rPr lang="ru-RU" sz="2800" dirty="0">
                <a:solidFill>
                  <a:srgbClr val="0070C0"/>
                </a:solidFill>
              </a:rPr>
            </a:br>
            <a:r>
              <a:rPr lang="ru-RU" sz="2800" dirty="0">
                <a:solidFill>
                  <a:srgbClr val="0070C0"/>
                </a:solidFill>
              </a:rPr>
              <a:t>мыло – в мыльнице, </a:t>
            </a:r>
            <a:br>
              <a:rPr lang="ru-RU" sz="2800" dirty="0">
                <a:solidFill>
                  <a:srgbClr val="0070C0"/>
                </a:solidFill>
              </a:rPr>
            </a:br>
            <a:r>
              <a:rPr lang="ru-RU" sz="2800" dirty="0">
                <a:solidFill>
                  <a:srgbClr val="0070C0"/>
                </a:solidFill>
              </a:rPr>
              <a:t>перец - в перечнице, </a:t>
            </a:r>
            <a:br>
              <a:rPr lang="ru-RU" sz="2800" dirty="0">
                <a:solidFill>
                  <a:srgbClr val="0070C0"/>
                </a:solidFill>
              </a:rPr>
            </a:br>
            <a:r>
              <a:rPr lang="ru-RU" sz="2800" dirty="0">
                <a:solidFill>
                  <a:srgbClr val="0070C0"/>
                </a:solidFill>
              </a:rPr>
              <a:t>салат – в салатнице, суп – в супнице, </a:t>
            </a:r>
            <a:br>
              <a:rPr lang="ru-RU" sz="2800" dirty="0">
                <a:solidFill>
                  <a:srgbClr val="0070C0"/>
                </a:solidFill>
              </a:rPr>
            </a:br>
            <a:r>
              <a:rPr lang="ru-RU" sz="2800" dirty="0">
                <a:solidFill>
                  <a:srgbClr val="0070C0"/>
                </a:solidFill>
              </a:rPr>
              <a:t>соус - в соуснице и т. </a:t>
            </a:r>
            <a:r>
              <a:rPr lang="ru-RU" sz="2800" dirty="0" smtClean="0">
                <a:solidFill>
                  <a:srgbClr val="0070C0"/>
                </a:solidFill>
              </a:rPr>
              <a:t>д</a:t>
            </a:r>
            <a:r>
              <a:rPr lang="ru-RU" sz="3200" dirty="0" smtClean="0">
                <a:solidFill>
                  <a:srgbClr val="0070C0"/>
                </a:solidFill>
              </a:rPr>
              <a:t>.</a:t>
            </a:r>
            <a:r>
              <a:rPr lang="ru-RU" sz="3200" b="1" dirty="0"/>
              <a:t> </a:t>
            </a:r>
            <a:r>
              <a:rPr lang="ru-RU" sz="3200" dirty="0"/>
              <a:t/>
            </a:r>
            <a:br>
              <a:rPr lang="ru-RU" sz="3200" dirty="0"/>
            </a:br>
            <a:r>
              <a:rPr lang="ru-RU" sz="3200" dirty="0"/>
              <a:t/>
            </a:r>
            <a:br>
              <a:rPr lang="ru-RU" sz="3200" dirty="0"/>
            </a:b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2"/>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3500430"/>
            <a:ext cx="5772170" cy="1785950"/>
          </a:xfrm>
        </p:spPr>
        <p:txBody>
          <a:bodyPr>
            <a:noAutofit/>
          </a:bodyPr>
          <a:lstStyle/>
          <a:p>
            <a:r>
              <a:rPr lang="ru-RU" sz="2400" b="1" i="1" dirty="0" smtClean="0">
                <a:solidFill>
                  <a:srgbClr val="0070C0"/>
                </a:solidFill>
              </a:rPr>
              <a:t/>
            </a:r>
            <a:br>
              <a:rPr lang="ru-RU" sz="2400" b="1" i="1" dirty="0" smtClean="0">
                <a:solidFill>
                  <a:srgbClr val="0070C0"/>
                </a:solidFill>
              </a:rPr>
            </a:br>
            <a:r>
              <a:rPr lang="ru-RU" sz="2400" b="1" i="1" dirty="0">
                <a:solidFill>
                  <a:srgbClr val="0070C0"/>
                </a:solidFill>
              </a:rPr>
              <a:t/>
            </a:r>
            <a:br>
              <a:rPr lang="ru-RU" sz="2400" b="1" i="1" dirty="0">
                <a:solidFill>
                  <a:srgbClr val="0070C0"/>
                </a:solidFill>
              </a:rPr>
            </a:br>
            <a:r>
              <a:rPr lang="ru-RU" sz="2400" b="1" i="1" dirty="0" smtClean="0">
                <a:solidFill>
                  <a:srgbClr val="0070C0"/>
                </a:solidFill>
              </a:rPr>
              <a:t/>
            </a:r>
            <a:br>
              <a:rPr lang="ru-RU" sz="2400" b="1" i="1" dirty="0" smtClean="0">
                <a:solidFill>
                  <a:srgbClr val="0070C0"/>
                </a:solidFill>
              </a:rPr>
            </a:br>
            <a:r>
              <a:rPr lang="ru-RU" sz="2400" b="1" i="1" dirty="0" smtClean="0">
                <a:solidFill>
                  <a:srgbClr val="0070C0"/>
                </a:solidFill>
              </a:rPr>
              <a:t>Игра </a:t>
            </a:r>
            <a:r>
              <a:rPr lang="ru-RU" sz="2400" b="1" i="1" dirty="0">
                <a:solidFill>
                  <a:srgbClr val="0070C0"/>
                </a:solidFill>
              </a:rPr>
              <a:t>«Говорим и думаем»</a:t>
            </a:r>
            <a:r>
              <a:rPr lang="ru-RU" sz="2400" dirty="0">
                <a:solidFill>
                  <a:srgbClr val="0070C0"/>
                </a:solidFill>
              </a:rPr>
              <a:t> </a:t>
            </a:r>
            <a:r>
              <a:rPr lang="ru-RU" sz="2400" dirty="0" smtClean="0">
                <a:solidFill>
                  <a:srgbClr val="0070C0"/>
                </a:solidFill>
              </a:rPr>
              <a:t/>
            </a:r>
            <a:br>
              <a:rPr lang="ru-RU" sz="2400" dirty="0" smtClean="0">
                <a:solidFill>
                  <a:srgbClr val="0070C0"/>
                </a:solidFill>
              </a:rPr>
            </a:br>
            <a:r>
              <a:rPr lang="ru-RU" sz="2400" dirty="0" smtClean="0">
                <a:solidFill>
                  <a:srgbClr val="0070C0"/>
                </a:solidFill>
              </a:rPr>
              <a:t>(</a:t>
            </a:r>
            <a:r>
              <a:rPr lang="ru-RU" sz="2400" dirty="0">
                <a:solidFill>
                  <a:srgbClr val="0070C0"/>
                </a:solidFill>
              </a:rPr>
              <a:t>закрепление многозначности слова)</a:t>
            </a:r>
            <a:br>
              <a:rPr lang="ru-RU" sz="2400" dirty="0">
                <a:solidFill>
                  <a:srgbClr val="0070C0"/>
                </a:solidFill>
              </a:rPr>
            </a:br>
            <a:r>
              <a:rPr lang="ru-RU" sz="2400" dirty="0">
                <a:solidFill>
                  <a:srgbClr val="0070C0"/>
                </a:solidFill>
              </a:rPr>
              <a:t>Иногда мы говорим одинаковые слова, но думаем о разных предметах. Найдите в стихотворении слова, которые звучат одинаково. </a:t>
            </a:r>
            <a:br>
              <a:rPr lang="ru-RU" sz="2400" dirty="0">
                <a:solidFill>
                  <a:srgbClr val="0070C0"/>
                </a:solidFill>
              </a:rPr>
            </a:br>
            <a:r>
              <a:rPr lang="ru-RU" sz="2400" dirty="0">
                <a:solidFill>
                  <a:srgbClr val="0070C0"/>
                </a:solidFill>
              </a:rPr>
              <a:t>В чужой стране, в чудной стране,</a:t>
            </a:r>
            <a:br>
              <a:rPr lang="ru-RU" sz="2400" dirty="0">
                <a:solidFill>
                  <a:srgbClr val="0070C0"/>
                </a:solidFill>
              </a:rPr>
            </a:br>
            <a:r>
              <a:rPr lang="ru-RU" sz="2400" dirty="0">
                <a:solidFill>
                  <a:srgbClr val="0070C0"/>
                </a:solidFill>
              </a:rPr>
              <a:t>Где не бывать тебе и мне, </a:t>
            </a:r>
            <a:br>
              <a:rPr lang="ru-RU" sz="2400" dirty="0">
                <a:solidFill>
                  <a:srgbClr val="0070C0"/>
                </a:solidFill>
              </a:rPr>
            </a:br>
            <a:r>
              <a:rPr lang="ru-RU" sz="2400" dirty="0">
                <a:solidFill>
                  <a:srgbClr val="0070C0"/>
                </a:solidFill>
              </a:rPr>
              <a:t>Ботинок с черным </a:t>
            </a:r>
            <a:r>
              <a:rPr lang="ru-RU" sz="2400" u="sng" dirty="0">
                <a:solidFill>
                  <a:srgbClr val="0070C0"/>
                </a:solidFill>
              </a:rPr>
              <a:t>язычком</a:t>
            </a:r>
            <a:r>
              <a:rPr lang="ru-RU" sz="2400" dirty="0">
                <a:solidFill>
                  <a:srgbClr val="0070C0"/>
                </a:solidFill>
              </a:rPr>
              <a:t/>
            </a:r>
            <a:br>
              <a:rPr lang="ru-RU" sz="2400" dirty="0">
                <a:solidFill>
                  <a:srgbClr val="0070C0"/>
                </a:solidFill>
              </a:rPr>
            </a:br>
            <a:r>
              <a:rPr lang="ru-RU" sz="2400" dirty="0">
                <a:solidFill>
                  <a:srgbClr val="0070C0"/>
                </a:solidFill>
              </a:rPr>
              <a:t>С утра лакает молочко. </a:t>
            </a:r>
            <a:br>
              <a:rPr lang="ru-RU" sz="2400" dirty="0">
                <a:solidFill>
                  <a:srgbClr val="0070C0"/>
                </a:solidFill>
              </a:rPr>
            </a:br>
            <a:r>
              <a:rPr lang="ru-RU" sz="2400" dirty="0">
                <a:solidFill>
                  <a:srgbClr val="0070C0"/>
                </a:solidFill>
              </a:rPr>
              <a:t>И целый день в окошко</a:t>
            </a:r>
            <a:br>
              <a:rPr lang="ru-RU" sz="2400" dirty="0">
                <a:solidFill>
                  <a:srgbClr val="0070C0"/>
                </a:solidFill>
              </a:rPr>
            </a:br>
            <a:r>
              <a:rPr lang="ru-RU" sz="2400" dirty="0">
                <a:solidFill>
                  <a:srgbClr val="0070C0"/>
                </a:solidFill>
              </a:rPr>
              <a:t>Глядит </a:t>
            </a:r>
            <a:r>
              <a:rPr lang="ru-RU" sz="2400" u="sng" dirty="0">
                <a:solidFill>
                  <a:srgbClr val="0070C0"/>
                </a:solidFill>
              </a:rPr>
              <a:t>глазком</a:t>
            </a:r>
            <a:r>
              <a:rPr lang="ru-RU" sz="2400" dirty="0">
                <a:solidFill>
                  <a:srgbClr val="0070C0"/>
                </a:solidFill>
              </a:rPr>
              <a:t> картошка. </a:t>
            </a:r>
            <a:br>
              <a:rPr lang="ru-RU" sz="2400" dirty="0">
                <a:solidFill>
                  <a:srgbClr val="0070C0"/>
                </a:solidFill>
              </a:rPr>
            </a:br>
            <a:r>
              <a:rPr lang="ru-RU" sz="2400" dirty="0">
                <a:solidFill>
                  <a:srgbClr val="0070C0"/>
                </a:solidFill>
              </a:rPr>
              <a:t>Бутылка </a:t>
            </a:r>
            <a:r>
              <a:rPr lang="ru-RU" sz="2400" u="sng" dirty="0">
                <a:solidFill>
                  <a:srgbClr val="0070C0"/>
                </a:solidFill>
              </a:rPr>
              <a:t>горлышком</a:t>
            </a:r>
            <a:r>
              <a:rPr lang="ru-RU" sz="2400" dirty="0">
                <a:solidFill>
                  <a:srgbClr val="0070C0"/>
                </a:solidFill>
              </a:rPr>
              <a:t> поет,</a:t>
            </a:r>
            <a:br>
              <a:rPr lang="ru-RU" sz="2400" dirty="0">
                <a:solidFill>
                  <a:srgbClr val="0070C0"/>
                </a:solidFill>
              </a:rPr>
            </a:br>
            <a:r>
              <a:rPr lang="ru-RU" sz="2400" dirty="0">
                <a:solidFill>
                  <a:srgbClr val="0070C0"/>
                </a:solidFill>
              </a:rPr>
              <a:t>Концерты вечером дает. </a:t>
            </a:r>
            <a:br>
              <a:rPr lang="ru-RU" sz="2400" dirty="0">
                <a:solidFill>
                  <a:srgbClr val="0070C0"/>
                </a:solidFill>
              </a:rPr>
            </a:br>
            <a:r>
              <a:rPr lang="ru-RU" sz="2400" dirty="0">
                <a:solidFill>
                  <a:srgbClr val="0070C0"/>
                </a:solidFill>
              </a:rPr>
              <a:t>И стул на гнутых </a:t>
            </a:r>
            <a:r>
              <a:rPr lang="ru-RU" sz="2400" u="sng" dirty="0">
                <a:solidFill>
                  <a:srgbClr val="0070C0"/>
                </a:solidFill>
              </a:rPr>
              <a:t>ножках </a:t>
            </a:r>
            <a:r>
              <a:rPr lang="ru-RU" sz="2400" dirty="0">
                <a:solidFill>
                  <a:srgbClr val="0070C0"/>
                </a:solidFill>
              </a:rPr>
              <a:t/>
            </a:r>
            <a:br>
              <a:rPr lang="ru-RU" sz="2400" dirty="0">
                <a:solidFill>
                  <a:srgbClr val="0070C0"/>
                </a:solidFill>
              </a:rPr>
            </a:br>
            <a:r>
              <a:rPr lang="ru-RU" sz="2400" dirty="0">
                <a:solidFill>
                  <a:srgbClr val="0070C0"/>
                </a:solidFill>
              </a:rPr>
              <a:t>Танцует под гармошку. </a:t>
            </a:r>
            <a:r>
              <a:rPr lang="ru-RU" sz="2400" dirty="0" smtClean="0">
                <a:solidFill>
                  <a:srgbClr val="0070C0"/>
                </a:solidFill>
              </a:rPr>
              <a:t/>
            </a:r>
            <a:br>
              <a:rPr lang="ru-RU" sz="2400" dirty="0" smtClean="0">
                <a:solidFill>
                  <a:srgbClr val="0070C0"/>
                </a:solidFill>
              </a:rPr>
            </a:br>
            <a:r>
              <a:rPr lang="ru-RU" sz="2400" dirty="0" smtClean="0">
                <a:solidFill>
                  <a:srgbClr val="0070C0"/>
                </a:solidFill>
              </a:rPr>
              <a:t>(</a:t>
            </a:r>
            <a:r>
              <a:rPr lang="ru-RU" sz="2400" dirty="0">
                <a:solidFill>
                  <a:srgbClr val="0070C0"/>
                </a:solidFill>
              </a:rPr>
              <a:t>И. </a:t>
            </a:r>
            <a:r>
              <a:rPr lang="ru-RU" sz="2400" dirty="0" err="1">
                <a:solidFill>
                  <a:srgbClr val="0070C0"/>
                </a:solidFill>
              </a:rPr>
              <a:t>Токмакова</a:t>
            </a:r>
            <a:r>
              <a:rPr lang="ru-RU" sz="2400" dirty="0">
                <a:solidFill>
                  <a:srgbClr val="0070C0"/>
                </a:solidFill>
              </a:rPr>
              <a:t>) </a:t>
            </a:r>
            <a:br>
              <a:rPr lang="ru-RU" sz="2400" dirty="0">
                <a:solidFill>
                  <a:srgbClr val="0070C0"/>
                </a:solidFill>
              </a:rPr>
            </a:br>
            <a:r>
              <a:rPr lang="ru-RU" sz="2400" dirty="0">
                <a:solidFill>
                  <a:srgbClr val="0070C0"/>
                </a:solidFill>
              </a:rPr>
              <a:t>Вспомните, применительно к каким предметам используют слова: ручка, коса, ключ, глазок, ножка, язычок…</a:t>
            </a:r>
            <a:r>
              <a:rPr lang="ru-RU" sz="2400" dirty="0"/>
              <a:t/>
            </a:r>
            <a:br>
              <a:rPr lang="ru-RU" sz="2400" dirty="0"/>
            </a:br>
            <a:r>
              <a:rPr lang="ru-RU" sz="3200" b="1" dirty="0"/>
              <a:t> </a:t>
            </a:r>
            <a:r>
              <a:rPr lang="ru-RU" sz="3200" dirty="0"/>
              <a:t/>
            </a:r>
            <a:br>
              <a:rPr lang="ru-RU" sz="3200" dirty="0"/>
            </a:br>
            <a:r>
              <a:rPr lang="ru-RU" sz="3200" dirty="0"/>
              <a:t/>
            </a:r>
            <a:br>
              <a:rPr lang="ru-RU" sz="3200" dirty="0"/>
            </a:b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3"/>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2357422"/>
            <a:ext cx="5772170" cy="2928958"/>
          </a:xfrm>
        </p:spPr>
        <p:txBody>
          <a:bodyPr>
            <a:noAutofit/>
          </a:bodyPr>
          <a:lstStyle/>
          <a:p>
            <a:r>
              <a:rPr lang="ru-RU" sz="2400" b="1" i="1" dirty="0">
                <a:solidFill>
                  <a:srgbClr val="0070C0"/>
                </a:solidFill>
              </a:rPr>
              <a:t>Игра «Вместе веселей»</a:t>
            </a:r>
            <a:r>
              <a:rPr lang="ru-RU" sz="2400" dirty="0">
                <a:solidFill>
                  <a:srgbClr val="0070C0"/>
                </a:solidFill>
              </a:rPr>
              <a:t> </a:t>
            </a:r>
            <a:r>
              <a:rPr lang="ru-RU" sz="2400" dirty="0" smtClean="0">
                <a:solidFill>
                  <a:srgbClr val="0070C0"/>
                </a:solidFill>
              </a:rPr>
              <a:t/>
            </a:r>
            <a:br>
              <a:rPr lang="ru-RU" sz="2400" dirty="0" smtClean="0">
                <a:solidFill>
                  <a:srgbClr val="0070C0"/>
                </a:solidFill>
              </a:rPr>
            </a:br>
            <a:r>
              <a:rPr lang="ru-RU" sz="2400" dirty="0" smtClean="0">
                <a:solidFill>
                  <a:srgbClr val="0070C0"/>
                </a:solidFill>
              </a:rPr>
              <a:t>(</a:t>
            </a:r>
            <a:r>
              <a:rPr lang="ru-RU" sz="2400" dirty="0">
                <a:solidFill>
                  <a:srgbClr val="0070C0"/>
                </a:solidFill>
              </a:rPr>
              <a:t>систематизация словарного запаса</a:t>
            </a:r>
            <a:r>
              <a:rPr lang="ru-RU" sz="2400" dirty="0" smtClean="0">
                <a:solidFill>
                  <a:srgbClr val="0070C0"/>
                </a:solidFill>
              </a:rPr>
              <a:t>.)</a:t>
            </a:r>
            <a:br>
              <a:rPr lang="ru-RU" sz="2400" dirty="0" smtClean="0">
                <a:solidFill>
                  <a:srgbClr val="0070C0"/>
                </a:solidFill>
              </a:rPr>
            </a:br>
            <a:r>
              <a:rPr lang="ru-RU" sz="2400" dirty="0" smtClean="0">
                <a:solidFill>
                  <a:srgbClr val="0070C0"/>
                </a:solidFill>
              </a:rPr>
              <a:t>Добавь </a:t>
            </a:r>
            <a:r>
              <a:rPr lang="ru-RU" sz="2400" dirty="0">
                <a:solidFill>
                  <a:srgbClr val="0070C0"/>
                </a:solidFill>
              </a:rPr>
              <a:t>одно слово, которое подходит к двум словам. </a:t>
            </a:r>
            <a:br>
              <a:rPr lang="ru-RU" sz="2400" dirty="0">
                <a:solidFill>
                  <a:srgbClr val="0070C0"/>
                </a:solidFill>
              </a:rPr>
            </a:br>
            <a:r>
              <a:rPr lang="ru-RU" sz="2400" dirty="0">
                <a:solidFill>
                  <a:srgbClr val="0070C0"/>
                </a:solidFill>
              </a:rPr>
              <a:t>Мама, сын (дочь) – что делают?</a:t>
            </a:r>
            <a:br>
              <a:rPr lang="ru-RU" sz="2400" dirty="0">
                <a:solidFill>
                  <a:srgbClr val="0070C0"/>
                </a:solidFill>
              </a:rPr>
            </a:br>
            <a:r>
              <a:rPr lang="ru-RU" sz="2400" dirty="0">
                <a:solidFill>
                  <a:srgbClr val="0070C0"/>
                </a:solidFill>
              </a:rPr>
              <a:t>Летит, клюет – кто? </a:t>
            </a:r>
            <a:br>
              <a:rPr lang="ru-RU" sz="2400" dirty="0">
                <a:solidFill>
                  <a:srgbClr val="0070C0"/>
                </a:solidFill>
              </a:rPr>
            </a:br>
            <a:r>
              <a:rPr lang="ru-RU" sz="2400" dirty="0">
                <a:solidFill>
                  <a:srgbClr val="0070C0"/>
                </a:solidFill>
              </a:rPr>
              <a:t>Дерево, цветы – что делают?</a:t>
            </a:r>
            <a:br>
              <a:rPr lang="ru-RU" sz="2400" dirty="0">
                <a:solidFill>
                  <a:srgbClr val="0070C0"/>
                </a:solidFill>
              </a:rPr>
            </a:br>
            <a:r>
              <a:rPr lang="ru-RU" sz="2400" dirty="0">
                <a:solidFill>
                  <a:srgbClr val="0070C0"/>
                </a:solidFill>
              </a:rPr>
              <a:t>Сидит, стоит – кто? </a:t>
            </a:r>
            <a:br>
              <a:rPr lang="ru-RU" sz="2400" dirty="0">
                <a:solidFill>
                  <a:srgbClr val="0070C0"/>
                </a:solidFill>
              </a:rPr>
            </a:br>
            <a:r>
              <a:rPr lang="ru-RU" sz="2400" dirty="0">
                <a:solidFill>
                  <a:srgbClr val="0070C0"/>
                </a:solidFill>
              </a:rPr>
              <a:t>Кошка, собака – что делают?</a:t>
            </a:r>
            <a:br>
              <a:rPr lang="ru-RU" sz="2400" dirty="0">
                <a:solidFill>
                  <a:srgbClr val="0070C0"/>
                </a:solidFill>
              </a:rPr>
            </a:br>
            <a:r>
              <a:rPr lang="ru-RU" sz="2400" dirty="0">
                <a:solidFill>
                  <a:srgbClr val="0070C0"/>
                </a:solidFill>
              </a:rPr>
              <a:t>Льется, журчит – что? Шумит, дует – что?</a:t>
            </a:r>
            <a:br>
              <a:rPr lang="ru-RU" sz="2400" dirty="0">
                <a:solidFill>
                  <a:srgbClr val="0070C0"/>
                </a:solidFill>
              </a:rPr>
            </a:br>
            <a:r>
              <a:rPr lang="ru-RU" sz="2400" dirty="0">
                <a:solidFill>
                  <a:srgbClr val="0070C0"/>
                </a:solidFill>
              </a:rPr>
              <a:t>Дождь, снег – что делают? </a:t>
            </a:r>
            <a:r>
              <a:rPr lang="ru-RU" sz="3200" dirty="0"/>
              <a:t/>
            </a:r>
            <a:br>
              <a:rPr lang="ru-RU" sz="3200" dirty="0"/>
            </a:br>
            <a:r>
              <a:rPr lang="ru-RU" sz="3200" dirty="0"/>
              <a:t/>
            </a:r>
            <a:br>
              <a:rPr lang="ru-RU" sz="3200" dirty="0"/>
            </a:br>
            <a:r>
              <a:rPr lang="ru-RU" sz="3200" b="1" dirty="0"/>
              <a:t> </a:t>
            </a:r>
            <a:r>
              <a:rPr lang="ru-RU" sz="3200" dirty="0"/>
              <a:t/>
            </a:r>
            <a:br>
              <a:rPr lang="ru-RU" sz="3200" dirty="0"/>
            </a:br>
            <a:r>
              <a:rPr lang="ru-RU" sz="3200" dirty="0"/>
              <a:t/>
            </a:r>
            <a:br>
              <a:rPr lang="ru-RU" sz="3200" dirty="0"/>
            </a:b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3"/>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2928926"/>
            <a:ext cx="5772170" cy="2786082"/>
          </a:xfrm>
        </p:spPr>
        <p:txBody>
          <a:bodyPr>
            <a:noAutofit/>
          </a:bodyPr>
          <a:lstStyle/>
          <a:p>
            <a:r>
              <a:rPr lang="ru-RU" sz="2400" b="1" i="1" dirty="0">
                <a:solidFill>
                  <a:srgbClr val="0070C0"/>
                </a:solidFill>
              </a:rPr>
              <a:t>Игра «Веселый счет</a:t>
            </a:r>
            <a:r>
              <a:rPr lang="ru-RU" sz="2400" b="1" i="1" dirty="0" smtClean="0">
                <a:solidFill>
                  <a:srgbClr val="0070C0"/>
                </a:solidFill>
              </a:rPr>
              <a:t>»</a:t>
            </a:r>
            <a:br>
              <a:rPr lang="ru-RU" sz="2400" b="1" i="1" dirty="0" smtClean="0">
                <a:solidFill>
                  <a:srgbClr val="0070C0"/>
                </a:solidFill>
              </a:rPr>
            </a:br>
            <a:r>
              <a:rPr lang="ru-RU" sz="2400" dirty="0" smtClean="0">
                <a:solidFill>
                  <a:srgbClr val="0070C0"/>
                </a:solidFill>
              </a:rPr>
              <a:t> </a:t>
            </a:r>
            <a:r>
              <a:rPr lang="ru-RU" sz="2400" dirty="0">
                <a:solidFill>
                  <a:srgbClr val="0070C0"/>
                </a:solidFill>
              </a:rPr>
              <a:t>(согласование числительного с существительным и прилагательным)</a:t>
            </a:r>
            <a:br>
              <a:rPr lang="ru-RU" sz="2400" dirty="0">
                <a:solidFill>
                  <a:srgbClr val="0070C0"/>
                </a:solidFill>
              </a:rPr>
            </a:br>
            <a:r>
              <a:rPr lang="ru-RU" sz="2400" dirty="0">
                <a:solidFill>
                  <a:srgbClr val="0070C0"/>
                </a:solidFill>
              </a:rPr>
              <a:t>Вокруг много одинаковых предметов. Какие ты можешь назвать? (дома, деревья, листья, лужи, сугробы, столбы, окна..) Давай их посчитаем</a:t>
            </a:r>
            <a:r>
              <a:rPr lang="ru-RU" sz="2400" dirty="0" smtClean="0">
                <a:solidFill>
                  <a:srgbClr val="0070C0"/>
                </a:solidFill>
              </a:rPr>
              <a:t>. Один </a:t>
            </a:r>
            <a:r>
              <a:rPr lang="ru-RU" sz="2400" dirty="0">
                <a:solidFill>
                  <a:srgbClr val="0070C0"/>
                </a:solidFill>
              </a:rPr>
              <a:t>кирпичный дом, два кирпичных дома, три кирпичных дома, четыре кирпичных дома, пять кирпичных домов и т. д. (Каждый день можно подобрать разные определения к одному слову. Например: кирпичный дом, высокий дом, красивый дом, многоэтажный дом, знакомый дом…)</a:t>
            </a:r>
            <a:r>
              <a:rPr lang="ru-RU" sz="3200" dirty="0"/>
              <a:t/>
            </a:r>
            <a:br>
              <a:rPr lang="ru-RU" sz="3200" dirty="0"/>
            </a:br>
            <a:r>
              <a:rPr lang="ru-RU" sz="3200" dirty="0"/>
              <a:t/>
            </a:r>
            <a:br>
              <a:rPr lang="ru-RU" sz="3200" dirty="0"/>
            </a:br>
            <a:r>
              <a:rPr lang="ru-RU" sz="3200" dirty="0"/>
              <a:t/>
            </a:r>
            <a:br>
              <a:rPr lang="ru-RU" sz="3200" dirty="0"/>
            </a:br>
            <a:r>
              <a:rPr lang="ru-RU" sz="3200" b="1" dirty="0"/>
              <a:t> </a:t>
            </a:r>
            <a:r>
              <a:rPr lang="ru-RU" sz="3200" dirty="0"/>
              <a:t/>
            </a:r>
            <a:br>
              <a:rPr lang="ru-RU" sz="3200" dirty="0"/>
            </a:br>
            <a:r>
              <a:rPr lang="ru-RU" sz="3200" dirty="0"/>
              <a:t/>
            </a:r>
            <a:br>
              <a:rPr lang="ru-RU" sz="3200" dirty="0"/>
            </a:b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Заказ\Рамки фоны\010d2b8b9449.png"/>
          <p:cNvPicPr>
            <a:picLocks noChangeAspect="1" noChangeArrowheads="1"/>
          </p:cNvPicPr>
          <p:nvPr/>
        </p:nvPicPr>
        <p:blipFill>
          <a:blip r:embed="rId3"/>
          <a:srcRect/>
          <a:stretch>
            <a:fillRect/>
          </a:stretch>
        </p:blipFill>
        <p:spPr bwMode="auto">
          <a:xfrm>
            <a:off x="214290" y="214282"/>
            <a:ext cx="6429420" cy="8715436"/>
          </a:xfrm>
          <a:prstGeom prst="rect">
            <a:avLst/>
          </a:prstGeom>
          <a:noFill/>
          <a:ln w="76200">
            <a:solidFill>
              <a:srgbClr val="00B050"/>
            </a:solidFill>
          </a:ln>
        </p:spPr>
      </p:pic>
      <p:sp>
        <p:nvSpPr>
          <p:cNvPr id="4" name="Заголовок 3"/>
          <p:cNvSpPr>
            <a:spLocks noGrp="1"/>
          </p:cNvSpPr>
          <p:nvPr>
            <p:ph type="ctrTitle"/>
          </p:nvPr>
        </p:nvSpPr>
        <p:spPr>
          <a:xfrm>
            <a:off x="514350" y="1928794"/>
            <a:ext cx="5772170" cy="3786214"/>
          </a:xfrm>
        </p:spPr>
        <p:txBody>
          <a:bodyPr>
            <a:noAutofit/>
          </a:bodyPr>
          <a:lstStyle/>
          <a:p>
            <a:r>
              <a:rPr lang="ru-RU" sz="2800" b="1" i="1" dirty="0">
                <a:solidFill>
                  <a:srgbClr val="0070C0"/>
                </a:solidFill>
              </a:rPr>
              <a:t>Игра «Подружи слова</a:t>
            </a:r>
            <a:r>
              <a:rPr lang="ru-RU" sz="2800" b="1" i="1" dirty="0" smtClean="0">
                <a:solidFill>
                  <a:srgbClr val="0070C0"/>
                </a:solidFill>
              </a:rPr>
              <a:t>»</a:t>
            </a:r>
            <a:br>
              <a:rPr lang="ru-RU" sz="2800" b="1" i="1" dirty="0" smtClean="0">
                <a:solidFill>
                  <a:srgbClr val="0070C0"/>
                </a:solidFill>
              </a:rPr>
            </a:br>
            <a:r>
              <a:rPr lang="ru-RU" sz="2800" dirty="0" smtClean="0">
                <a:solidFill>
                  <a:srgbClr val="0070C0"/>
                </a:solidFill>
              </a:rPr>
              <a:t>(</a:t>
            </a:r>
            <a:r>
              <a:rPr lang="ru-RU" sz="2800" dirty="0">
                <a:solidFill>
                  <a:srgbClr val="0070C0"/>
                </a:solidFill>
              </a:rPr>
              <a:t>образование сложных слов)</a:t>
            </a:r>
            <a:br>
              <a:rPr lang="ru-RU" sz="2800" dirty="0">
                <a:solidFill>
                  <a:srgbClr val="0070C0"/>
                </a:solidFill>
              </a:rPr>
            </a:br>
            <a:r>
              <a:rPr lang="ru-RU" sz="2800" dirty="0">
                <a:solidFill>
                  <a:srgbClr val="0070C0"/>
                </a:solidFill>
              </a:rPr>
              <a:t>листья падают – листопад, снег падает – снегопад</a:t>
            </a:r>
            <a:r>
              <a:rPr lang="ru-RU" sz="2800" dirty="0" smtClean="0">
                <a:solidFill>
                  <a:srgbClr val="0070C0"/>
                </a:solidFill>
              </a:rPr>
              <a:t>, вода </a:t>
            </a:r>
            <a:r>
              <a:rPr lang="ru-RU" sz="2800" dirty="0">
                <a:solidFill>
                  <a:srgbClr val="0070C0"/>
                </a:solidFill>
              </a:rPr>
              <a:t>падает – водопад, сам летает – самолет</a:t>
            </a:r>
            <a:r>
              <a:rPr lang="ru-RU" sz="2800" dirty="0" smtClean="0">
                <a:solidFill>
                  <a:srgbClr val="0070C0"/>
                </a:solidFill>
              </a:rPr>
              <a:t>, пыль </a:t>
            </a:r>
            <a:r>
              <a:rPr lang="ru-RU" sz="2800" dirty="0">
                <a:solidFill>
                  <a:srgbClr val="0070C0"/>
                </a:solidFill>
              </a:rPr>
              <a:t>сосет – </a:t>
            </a:r>
            <a:r>
              <a:rPr lang="ru-RU" sz="2800" dirty="0" smtClean="0">
                <a:solidFill>
                  <a:srgbClr val="0070C0"/>
                </a:solidFill>
              </a:rPr>
              <a:t>пылесос, сам катает – самокат, по луне ходит – луноход и т.д.</a:t>
            </a:r>
            <a:r>
              <a:rPr lang="ru-RU" sz="3200" dirty="0"/>
              <a:t/>
            </a:r>
            <a:br>
              <a:rPr lang="ru-RU" sz="3200" dirty="0"/>
            </a:br>
            <a:r>
              <a:rPr lang="ru-RU" sz="3200" dirty="0"/>
              <a:t/>
            </a:r>
            <a:br>
              <a:rPr lang="ru-RU" sz="3200" dirty="0"/>
            </a:br>
            <a:r>
              <a:rPr lang="ru-RU" sz="3200" dirty="0"/>
              <a:t/>
            </a:r>
            <a:br>
              <a:rPr lang="ru-RU" sz="3200" dirty="0"/>
            </a:br>
            <a:r>
              <a:rPr lang="ru-RU" sz="3200" dirty="0"/>
              <a:t/>
            </a:r>
            <a:br>
              <a:rPr lang="ru-RU" sz="3200" dirty="0"/>
            </a:br>
            <a:r>
              <a:rPr lang="ru-RU" sz="3200" b="1" dirty="0"/>
              <a:t> </a:t>
            </a:r>
            <a:r>
              <a:rPr lang="ru-RU" sz="3200" dirty="0"/>
              <a:t/>
            </a:r>
            <a:br>
              <a:rPr lang="ru-RU" sz="3200" dirty="0"/>
            </a:br>
            <a:r>
              <a:rPr lang="ru-RU" sz="3200" dirty="0"/>
              <a:t/>
            </a:r>
            <a:br>
              <a:rPr lang="ru-RU" sz="3200" dirty="0"/>
            </a:br>
            <a:endParaRPr lang="ru-RU" sz="3200" b="1" dirty="0">
              <a:solidFill>
                <a:srgbClr val="0070C0"/>
              </a:solidFill>
              <a:effectLst>
                <a:reflection blurRad="6350" stA="60000" endA="900" endPos="60000" dist="29997" dir="5400000" sy="-100000" algn="bl" rotWithShape="0"/>
              </a:effectLst>
              <a:latin typeface="Arial Black"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123</Words>
  <Application>Microsoft Office PowerPoint</Application>
  <PresentationFormat>Экран (4:3)</PresentationFormat>
  <Paragraphs>25</Paragraphs>
  <Slides>14</Slides>
  <Notes>8</Notes>
  <HiddenSlides>0</HiddenSlides>
  <MMClips>0</MMClips>
  <ScaleCrop>false</ScaleCrop>
  <HeadingPairs>
    <vt:vector size="4" baseType="variant">
      <vt:variant>
        <vt:lpstr>Тема</vt:lpstr>
      </vt:variant>
      <vt:variant>
        <vt:i4>4</vt:i4>
      </vt:variant>
      <vt:variant>
        <vt:lpstr>Заголовки слайдов</vt:lpstr>
      </vt:variant>
      <vt:variant>
        <vt:i4>14</vt:i4>
      </vt:variant>
    </vt:vector>
  </HeadingPairs>
  <TitlesOfParts>
    <vt:vector size="18" baseType="lpstr">
      <vt:lpstr>Тема Office</vt:lpstr>
      <vt:lpstr>Специальное оформление</vt:lpstr>
      <vt:lpstr>1_Специальное оформление</vt:lpstr>
      <vt:lpstr>2_Специальное оформление</vt:lpstr>
      <vt:lpstr>Презентация PowerPoint</vt:lpstr>
      <vt:lpstr>Играть и заниматься с ребенком можно не только за столом дома, но и по пути в детский сад. Уважаемые родители, превратите дорогу в детский сад в игру познавательную, развивающую, интересную как для Вас, так и для вашего ребенка. Игру, которая поможет пробудить его речь и мысли.</vt:lpstr>
      <vt:lpstr>Игра «Кто или что может это делать?»  (систематизация словаря) Взрослый называет действие, а ребенок подбирает предметы. Например, слово «идет». Ребенок подбирает «девочка идет», «мальчик идет», «снег идет» и т. д.Подберите слова к глаголам -стоит, сидит, лежит, бежит, плавает, спит, ползает, качается, летает, плавает…</vt:lpstr>
      <vt:lpstr>Игра «Что на что похоже» (развитие связной монологической речи, развитие творческих способностей ребенка). Ребенку предлагается подобрать похожие слова (сравнения) Белый снег похож на…(что?) Синий лед похож на…  Густой туман похож на… Чистый дождь похож на…  Блестящая на солнце паутина похожа на…  День похож на… </vt:lpstr>
      <vt:lpstr>Игра «Что для чего»  (активизация в речи сложных слов) Взрослый предлагает вспомнить, где хранятся эти предметы.  хлеб – в хлебнице,  сахар – в сахарнице,  конфеты – в конфетнице,  мыло – в мыльнице,  перец - в перечнице,  салат – в салатнице, суп – в супнице,  соус - в соуснице и т. д.   </vt:lpstr>
      <vt:lpstr>   Игра «Говорим и думаем»  (закрепление многозначности слова) Иногда мы говорим одинаковые слова, но думаем о разных предметах. Найдите в стихотворении слова, которые звучат одинаково.  В чужой стране, в чудной стране, Где не бывать тебе и мне,  Ботинок с черным язычком С утра лакает молочко.  И целый день в окошко Глядит глазком картошка.  Бутылка горлышком поет, Концерты вечером дает.  И стул на гнутых ножках  Танцует под гармошку.  (И. Токмакова)  Вспомните, применительно к каким предметам используют слова: ручка, коса, ключ, глазок, ножка, язычок…    </vt:lpstr>
      <vt:lpstr>Игра «Вместе веселей»  (систематизация словарного запаса.) Добавь одно слово, которое подходит к двум словам.  Мама, сын (дочь) – что делают? Летит, клюет – кто?  Дерево, цветы – что делают? Сидит, стоит – кто?  Кошка, собака – что делают? Льется, журчит – что? Шумит, дует – что? Дождь, снег – что делают?      </vt:lpstr>
      <vt:lpstr>Игра «Веселый счет»  (согласование числительного с существительным и прилагательным) Вокруг много одинаковых предметов. Какие ты можешь назвать? (дома, деревья, листья, лужи, сугробы, столбы, окна..) Давай их посчитаем. Один кирпичный дом, два кирпичных дома, три кирпичных дома, четыре кирпичных дома, пять кирпичных домов и т. д. (Каждый день можно подобрать разные определения к одному слову. Например: кирпичный дом, высокий дом, красивый дом, многоэтажный дом, знакомый дом…)      </vt:lpstr>
      <vt:lpstr>Игра «Подружи слова» (образование сложных слов) листья падают – листопад, снег падает – снегопад, вода падает – водопад, сам летает – самолет, пыль сосет – пылесос, сам катает – самокат, по луне ходит – луноход и т.д.       </vt:lpstr>
      <vt:lpstr>     Игра «Все сделал»  (образование глаголов совершенного вида).  Скажи, как будто ты уже все сделал (сделала). Мыл – вымыл, вешает – повесил, одевается – оделся, прячется – спрятался, гладит – погладил, стирает – постирал, рисует – нарисовал, пишет – написал, поливает – полил, ловит – поймал, чинит – починил, красит – покрасил, убирает – убрал, строит – построил.        </vt:lpstr>
      <vt:lpstr>      Игра « Ты идешь, и я иду» (закрепление в речи глаголов с разными приставками) Ты выходишь, и я выхожу, ты обходишь и я обхожу и т. д.(подходить, заходить, переходить…) Можно по аналогии использовать глаголы ехать, лететь.            </vt:lpstr>
      <vt:lpstr>       Игра «А что, если…» (развитие связной речи и мыслительных процессов)  Взрослый начинает фразу, ребенок заканчивает. А что бы произошло, если бы не было ни одной машины… А что бы произошло, если бы не было птиц…А что бы произошло, если бы не было конфет… А что бы произошло, если бы было все вокруг твоим…(И т. д. возможно придумать различные варианты).                </vt:lpstr>
      <vt:lpstr>            Игра «Как можно…»  (расширение и активизация словаря) Взрослый спрашивает: «Как можно играть?» Ребенок отвечает: «Весело, интересно, громко, дружно…» Другие вопросы:- Как можно плакать? (Громко, тихо, жалобно, горько…) - Как можно мыть посуду? (Хорошо, плохо, чисто, быстро…)- Как можно пахнуть? (Приятно, вкусно, аппетитно, нежно…) - Как можно быть одетым? (Аккуратно, небрежно, модно…)- Как можно смотреть? (Ласково, зло, внимательно…)                  </vt:lpstr>
      <vt:lpstr>             Дорогие родители! Спасибо за внимание!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Речевые игры по дороге в детский сад</dc:title>
  <dc:creator>1</dc:creator>
  <cp:lastModifiedBy>Пользователь Windows</cp:lastModifiedBy>
  <cp:revision>10</cp:revision>
  <dcterms:created xsi:type="dcterms:W3CDTF">2014-12-02T11:15:02Z</dcterms:created>
  <dcterms:modified xsi:type="dcterms:W3CDTF">2024-09-17T11:23:18Z</dcterms:modified>
</cp:coreProperties>
</file>