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2" r:id="rId12"/>
    <p:sldId id="275" r:id="rId13"/>
    <p:sldId id="266" r:id="rId14"/>
    <p:sldId id="276" r:id="rId15"/>
    <p:sldId id="267" r:id="rId16"/>
    <p:sldId id="268" r:id="rId17"/>
    <p:sldId id="277" r:id="rId18"/>
    <p:sldId id="269" r:id="rId19"/>
    <p:sldId id="270" r:id="rId20"/>
    <p:sldId id="273" r:id="rId21"/>
    <p:sldId id="271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1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 anchor="t">
            <a:noAutofit/>
          </a:bodyPr>
          <a:lstStyle>
            <a:lvl1pPr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1543"/>
            <a:ext cx="18288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1554480"/>
            <a:ext cx="2073348" cy="1979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1547036"/>
            <a:ext cx="4222308" cy="388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9468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848" y="6356350"/>
            <a:ext cx="51023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752" y="6356350"/>
            <a:ext cx="113768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1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92696"/>
            <a:ext cx="8208912" cy="25202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Виртуальная экскурсия: «Удивительный мир Байкала»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4437112"/>
            <a:ext cx="7344816" cy="1512167"/>
          </a:xfrm>
        </p:spPr>
        <p:txBody>
          <a:bodyPr>
            <a:normAutofit/>
          </a:bodyPr>
          <a:lstStyle/>
          <a:p>
            <a:pPr algn="r"/>
            <a:r>
              <a:rPr lang="ru-RU" sz="2800" dirty="0" smtClean="0"/>
              <a:t>Выполнила: воспитатель </a:t>
            </a:r>
            <a:r>
              <a:rPr lang="ru-RU" sz="2800" dirty="0"/>
              <a:t>МДОУ ДС общеразвивающего вида № </a:t>
            </a:r>
            <a:r>
              <a:rPr lang="ru-RU" sz="2800"/>
              <a:t>22 </a:t>
            </a:r>
            <a:r>
              <a:rPr lang="ru-RU" sz="2800" smtClean="0"/>
              <a:t>УКМО  </a:t>
            </a:r>
            <a:r>
              <a:rPr lang="ru-RU" sz="2800" dirty="0" smtClean="0"/>
              <a:t>Дорошко Е.С.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3034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6"/>
          <a:stretch/>
        </p:blipFill>
        <p:spPr bwMode="auto">
          <a:xfrm>
            <a:off x="1835696" y="2996952"/>
            <a:ext cx="5472608" cy="3228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836712"/>
            <a:ext cx="61206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Промысел. В озере есть ценные промысловые рыбы. Это прежде всего знаменитый омуль - необычайно нежная и приятная на вкус рыба, а также сиг, осетр, хариус.</a:t>
            </a:r>
          </a:p>
        </p:txBody>
      </p:sp>
    </p:spTree>
    <p:extLst>
      <p:ext uri="{BB962C8B-B14F-4D97-AF65-F5344CB8AC3E}">
        <p14:creationId xmlns:p14="http://schemas.microsoft.com/office/powerpoint/2010/main" val="329978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994440"/>
            <a:ext cx="7648464" cy="2026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60648"/>
            <a:ext cx="7992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Байкальский осетр. Осетр - самая древняя и самая крупная рыба озера Байкал. </a:t>
            </a:r>
          </a:p>
          <a:p>
            <a:pPr algn="just"/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Осетр - единственный представитель хрящевых рыб в озере Байкал, и образует здесь особый подвид. </a:t>
            </a:r>
          </a:p>
          <a:p>
            <a:pPr algn="just"/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Байкальский осетр занесен в "Красную книгу РСФСР" и "Красную книгу Бурятии" как редко встречающийся вид. Необходимо продолжить изучение биологии осетра и выращивание молоди в искусственных условиях для увеличения его численности в озере.</a:t>
            </a:r>
          </a:p>
        </p:txBody>
      </p:sp>
    </p:spTree>
    <p:extLst>
      <p:ext uri="{BB962C8B-B14F-4D97-AF65-F5344CB8AC3E}">
        <p14:creationId xmlns:p14="http://schemas.microsoft.com/office/powerpoint/2010/main" val="3159239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638" y="3620416"/>
            <a:ext cx="6810375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53638" y="692696"/>
            <a:ext cx="68103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Желтокрылка имеет веретеновидную форму тела, без чешуи, мелкие эпителиальные бугорки расположены на затылке, а под грудными плавниками - шипы небольших размеров. Окраска тела зеленовато-бурая с коричневыми пятнами, брюхо светлое с перламутровым оттенком.</a:t>
            </a:r>
          </a:p>
          <a:p>
            <a:pPr algn="just"/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4120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2739" b="10309"/>
          <a:stretch/>
        </p:blipFill>
        <p:spPr bwMode="auto">
          <a:xfrm>
            <a:off x="4283968" y="476672"/>
            <a:ext cx="4317385" cy="28987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040" y="3566099"/>
            <a:ext cx="4317385" cy="2903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16633"/>
            <a:ext cx="3816424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Чистильщики Байкала. Громадное значение в жизни Байкала имеет байкальская </a:t>
            </a:r>
            <a:r>
              <a:rPr lang="ru-RU" sz="22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эпишура</a:t>
            </a:r>
            <a:r>
              <a:rPr lang="ru-RU" sz="2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2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Эпишура</a:t>
            </a:r>
            <a:r>
              <a:rPr lang="ru-RU" sz="2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байкальская – настоящий </a:t>
            </a:r>
            <a:r>
              <a:rPr lang="ru-RU" sz="22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фильтратор</a:t>
            </a:r>
            <a:r>
              <a:rPr lang="ru-RU" sz="2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Она способна отфильтровывать мягкие пищевые организмы – бактерии, фитопланктон. </a:t>
            </a:r>
            <a:r>
              <a:rPr lang="ru-RU" sz="22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Эпишура</a:t>
            </a:r>
            <a:r>
              <a:rPr lang="ru-RU" sz="2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эндемик, обитает во всей водной толще озера в течение всего года. Этот рачок является основным потребителем планктонных водорослей. Сам он составляет основу питания рыб – омуля, бычка-желтокрылки, молоди голомянок и других рыб.</a:t>
            </a:r>
          </a:p>
          <a:p>
            <a:pPr algn="just"/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41712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649288"/>
            <a:ext cx="3140075" cy="555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797510"/>
            <a:ext cx="42484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Фильтраторами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байкальской воды являются так же губки. Своим основанием губка обрастает камни, а ветви поднимаются на 60-70 см над дном, образуя заросли. </a:t>
            </a:r>
          </a:p>
          <a:p>
            <a:pPr algn="just"/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Чистильщиками Байкала являются различные виды байкальских бокоплавов, которые обитают на самых разнообразных глубинах, отличаются большой подвижностью и, как правило, хорошо плавают.</a:t>
            </a:r>
          </a:p>
        </p:txBody>
      </p:sp>
    </p:spTree>
    <p:extLst>
      <p:ext uri="{BB962C8B-B14F-4D97-AF65-F5344CB8AC3E}">
        <p14:creationId xmlns:p14="http://schemas.microsoft.com/office/powerpoint/2010/main" val="262430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712" b="8937"/>
          <a:stretch/>
        </p:blipFill>
        <p:spPr bwMode="auto">
          <a:xfrm>
            <a:off x="2018403" y="3284984"/>
            <a:ext cx="5332766" cy="31683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244284"/>
            <a:ext cx="75608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Байкальская нерпа. Единственный вид пресноводного тюленя, который в мире больше нигде не встречается. Средняя длина тела взрослой нерпы -165 см. Вес от 50 до 130 кг.  Детёныши рождаются в середине марта. Обычно у нерпы рождается один малыш весом до 4кг. Шкура детёныша серебристого цвета. Около 4-6 недель малыш проводит внутри логова, питаясь молоком матери.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3417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68" b="21311"/>
          <a:stretch/>
        </p:blipFill>
        <p:spPr bwMode="auto">
          <a:xfrm>
            <a:off x="4602596" y="908720"/>
            <a:ext cx="4087946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7233" y="404664"/>
            <a:ext cx="403244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Близость Байкала и наличие высоких гор влияет на разнообразие растительного мира данного региона. На Байкале в основном преобладают хвойные леса. </a:t>
            </a:r>
          </a:p>
          <a:p>
            <a:pPr algn="just"/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их представителей в особом ряду стоит разновидность сибирской ели - ель сибирская голубая. От обычной сибирской ели отличается голубой окраской хвои, которая создана наличием сизого воскового налета. Дерево до 30 м высотой. </a:t>
            </a:r>
          </a:p>
        </p:txBody>
      </p:sp>
    </p:spTree>
    <p:extLst>
      <p:ext uri="{BB962C8B-B14F-4D97-AF65-F5344CB8AC3E}">
        <p14:creationId xmlns:p14="http://schemas.microsoft.com/office/powerpoint/2010/main" val="209616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532" y="332656"/>
            <a:ext cx="38884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Горная тайга, окружающая Байкал, издавна известна ценными породами деревьев.</a:t>
            </a:r>
          </a:p>
          <a:p>
            <a:pPr lvl="0"/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ним относят знаменитую сибирскую кедровую сосну и сибирскую лиственницу.</a:t>
            </a:r>
          </a:p>
          <a:p>
            <a:pPr lvl="0"/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868" y="332656"/>
            <a:ext cx="4320480" cy="5756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кедр сибирский описа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14" y="3454453"/>
            <a:ext cx="3513268" cy="263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89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34464"/>
            <a:ext cx="3638550" cy="646112"/>
          </a:xfrm>
        </p:spPr>
        <p:txBody>
          <a:bodyPr>
            <a:normAutofit/>
          </a:bodyPr>
          <a:lstStyle/>
          <a:p>
            <a:r>
              <a:rPr lang="ru-RU" sz="2400" dirty="0" err="1"/>
              <a:t>сверция</a:t>
            </a:r>
            <a:r>
              <a:rPr lang="ru-RU" sz="2400" dirty="0"/>
              <a:t> байкальская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92080" y="3219254"/>
            <a:ext cx="3480636" cy="8864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Рододендрон </a:t>
            </a:r>
            <a:r>
              <a:rPr lang="ru-RU" sz="2400" dirty="0" err="1" smtClean="0"/>
              <a:t>даурский</a:t>
            </a:r>
            <a:endParaRPr lang="ru-RU" sz="2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0" y="60137"/>
            <a:ext cx="4740895" cy="563874"/>
          </a:xfrm>
        </p:spPr>
        <p:txBody>
          <a:bodyPr>
            <a:noAutofit/>
          </a:bodyPr>
          <a:lstStyle/>
          <a:p>
            <a:r>
              <a:rPr lang="ru-RU" sz="2400" dirty="0" smtClean="0"/>
              <a:t>Копеечник </a:t>
            </a:r>
            <a:r>
              <a:rPr lang="ru-RU" sz="2400" dirty="0" err="1" smtClean="0"/>
              <a:t>пребайкальский</a:t>
            </a:r>
            <a:endParaRPr lang="ru-RU" sz="24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70"/>
          <a:stretch/>
        </p:blipFill>
        <p:spPr bwMode="auto">
          <a:xfrm>
            <a:off x="971601" y="624012"/>
            <a:ext cx="2808312" cy="2471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564571"/>
            <a:ext cx="2533646" cy="2530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3894637"/>
            <a:ext cx="2880320" cy="2505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7504" y="3219254"/>
            <a:ext cx="49767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>
                <a:solidFill>
                  <a:srgbClr val="3F3F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Байкале растет красивейшее растение из семейства Вересковых - рододендрон </a:t>
            </a:r>
            <a:r>
              <a:rPr lang="ru-RU" sz="2400" dirty="0" err="1">
                <a:solidFill>
                  <a:srgbClr val="3F3F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даурский</a:t>
            </a:r>
            <a:r>
              <a:rPr lang="ru-RU" sz="2400" dirty="0">
                <a:solidFill>
                  <a:srgbClr val="3F3F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ru-RU" sz="2400" dirty="0">
                <a:solidFill>
                  <a:srgbClr val="3F3F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представителей растительного мира Прибайкалья есть реликтовые виды растений.</a:t>
            </a:r>
          </a:p>
          <a:p>
            <a:pPr lvl="0" algn="just"/>
            <a:r>
              <a:rPr lang="ru-RU" sz="2400" dirty="0">
                <a:solidFill>
                  <a:srgbClr val="3F3F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реликтам относят  </a:t>
            </a:r>
            <a:r>
              <a:rPr lang="ru-RU" sz="2400" dirty="0" err="1">
                <a:solidFill>
                  <a:srgbClr val="3F3F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сверцию</a:t>
            </a:r>
            <a:r>
              <a:rPr lang="ru-RU" sz="2400" dirty="0">
                <a:solidFill>
                  <a:srgbClr val="3F3F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байкальскую, копеечник </a:t>
            </a:r>
            <a:r>
              <a:rPr lang="ru-RU" sz="2400" dirty="0" err="1">
                <a:solidFill>
                  <a:srgbClr val="3F3F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предбайкальский</a:t>
            </a:r>
            <a:r>
              <a:rPr lang="ru-RU" sz="2400" dirty="0">
                <a:solidFill>
                  <a:srgbClr val="3F3F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6768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-9782"/>
            <a:ext cx="2583647" cy="648072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+mn-lt"/>
                <a:cs typeface="Times New Roman" panose="02020603050405020304" pitchFamily="18" charset="0"/>
              </a:rPr>
              <a:t>в</a:t>
            </a:r>
            <a:r>
              <a:rPr lang="ru-RU" sz="2400" b="1" dirty="0" smtClean="0">
                <a:latin typeface="+mn-lt"/>
                <a:cs typeface="Times New Roman" panose="02020603050405020304" pitchFamily="18" charset="0"/>
              </a:rPr>
              <a:t>ыдра</a:t>
            </a:r>
            <a:endParaRPr lang="ru-RU" sz="28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52812" y="3047818"/>
            <a:ext cx="3638550" cy="64611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Норка</a:t>
            </a:r>
            <a:endParaRPr lang="ru-RU" sz="2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719235" y="0"/>
            <a:ext cx="3660775" cy="64611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Медведь </a:t>
            </a:r>
            <a:endParaRPr lang="ru-RU" sz="28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82396" y="3042028"/>
            <a:ext cx="2707780" cy="6007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/>
              <a:t>К</a:t>
            </a:r>
            <a:r>
              <a:rPr lang="ru-RU" sz="2800" dirty="0" smtClean="0"/>
              <a:t>осуля</a:t>
            </a:r>
            <a:endParaRPr lang="ru-RU" sz="28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2" t="9927" r="15008" b="-2112"/>
          <a:stretch/>
        </p:blipFill>
        <p:spPr bwMode="auto">
          <a:xfrm>
            <a:off x="3715378" y="3669748"/>
            <a:ext cx="2627806" cy="256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96" t="3399" r="2826" b="6859"/>
          <a:stretch/>
        </p:blipFill>
        <p:spPr bwMode="auto">
          <a:xfrm>
            <a:off x="6564354" y="3669749"/>
            <a:ext cx="2322095" cy="24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4" t="-5228" r="1823" b="5228"/>
          <a:stretch/>
        </p:blipFill>
        <p:spPr bwMode="auto">
          <a:xfrm>
            <a:off x="6277842" y="345758"/>
            <a:ext cx="2543562" cy="2714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456" y="476672"/>
            <a:ext cx="2248159" cy="2551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692696"/>
            <a:ext cx="32403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Разнообразен и интересен животный мир Байкала. На заповедных тропах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Хамар-Дабана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могут встретиться могучий лось, изящная косуля, кабарга, клыкастый кабан. Обычен и хозяин тайги бурый медведь. По берегам Байкала оставляют свои следы выдра и норка. </a:t>
            </a:r>
          </a:p>
          <a:p>
            <a:pPr algn="just"/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96895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134928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81128"/>
            <a:ext cx="8576617" cy="2023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9806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315" y="969059"/>
            <a:ext cx="2779364" cy="1931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8"/>
          <a:stretch/>
        </p:blipFill>
        <p:spPr bwMode="auto">
          <a:xfrm>
            <a:off x="6245535" y="1124744"/>
            <a:ext cx="2744343" cy="1935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5" t="12351" r="10132" b="6739"/>
          <a:stretch/>
        </p:blipFill>
        <p:spPr bwMode="auto">
          <a:xfrm>
            <a:off x="620869" y="4677635"/>
            <a:ext cx="2141621" cy="1968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10472" y="4149205"/>
            <a:ext cx="16385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/>
              <a:t>Росомаха  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722805" y="474763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Бурозубка 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191" y="3905473"/>
            <a:ext cx="2748807" cy="1940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98650" y="3185227"/>
            <a:ext cx="12241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Лось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98650" y="243930"/>
            <a:ext cx="11657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Соболь</a:t>
            </a:r>
            <a:endParaRPr lang="ru-RU" sz="2400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5" t="2888" r="44263" b="2888"/>
          <a:stretch/>
        </p:blipFill>
        <p:spPr bwMode="auto">
          <a:xfrm>
            <a:off x="6480148" y="3416060"/>
            <a:ext cx="2226989" cy="242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265508" y="5872171"/>
            <a:ext cx="27868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Белка </a:t>
            </a:r>
            <a:r>
              <a:rPr lang="ru-RU" sz="2400" dirty="0"/>
              <a:t>летяга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144" y="243930"/>
            <a:ext cx="3203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лесной чаще можно встретить пробегающую бурозубку или мышь. </a:t>
            </a:r>
          </a:p>
          <a:p>
            <a:pPr algn="just"/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Бурозубка - это обычная землеройка, зверек, внешне очень похожий на лесную мышь. Имеет достаточно дальние родственные связи с кротами и ежами. </a:t>
            </a:r>
            <a:r>
              <a:rPr lang="ru-RU" dirty="0" err="1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Баргузинский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соболь дает самый ценный мех в Сибири.</a:t>
            </a:r>
          </a:p>
          <a:p>
            <a:pPr algn="just"/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Росомаха хищное млекопитающее,  напоминает скорее медведя или барсука.</a:t>
            </a:r>
          </a:p>
        </p:txBody>
      </p:sp>
    </p:spTree>
    <p:extLst>
      <p:ext uri="{BB962C8B-B14F-4D97-AF65-F5344CB8AC3E}">
        <p14:creationId xmlns:p14="http://schemas.microsoft.com/office/powerpoint/2010/main" val="65995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30959"/>
            <a:ext cx="2452877" cy="672739"/>
          </a:xfrm>
        </p:spPr>
        <p:txBody>
          <a:bodyPr/>
          <a:lstStyle/>
          <a:p>
            <a:r>
              <a:rPr lang="ru-RU" sz="2000" dirty="0">
                <a:latin typeface="+mn-lt"/>
              </a:rPr>
              <a:t>Б</a:t>
            </a:r>
            <a:r>
              <a:rPr lang="ru-RU" dirty="0" smtClean="0">
                <a:latin typeface="+mn-lt"/>
              </a:rPr>
              <a:t>олотная сова</a:t>
            </a:r>
            <a:endParaRPr lang="ru-RU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179458" y="4111998"/>
            <a:ext cx="3638550" cy="88337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Ушастая сова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960" y="3620357"/>
            <a:ext cx="3672408" cy="9478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0" dirty="0" smtClean="0"/>
              <a:t>Сапсан</a:t>
            </a:r>
            <a:endParaRPr lang="ru-RU" sz="2400" i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147154" y="-15067"/>
            <a:ext cx="3660775" cy="64611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Беркут</a:t>
            </a:r>
            <a:endParaRPr lang="ru-RU" sz="24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756920" y="3657084"/>
            <a:ext cx="3399042" cy="753548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/>
              <a:t>     Орлан-долгохвост</a:t>
            </a:r>
            <a:endParaRPr lang="ru-RU" sz="24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7" y="4111998"/>
            <a:ext cx="1812532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3" t="2064" b="-1"/>
          <a:stretch/>
        </p:blipFill>
        <p:spPr bwMode="auto">
          <a:xfrm>
            <a:off x="6345091" y="4111998"/>
            <a:ext cx="2552167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507" y="548680"/>
            <a:ext cx="2455159" cy="3071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863" y="404664"/>
            <a:ext cx="2421228" cy="3215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57" y="4490302"/>
            <a:ext cx="2985120" cy="218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1466" y="-75436"/>
            <a:ext cx="35774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 невозможно представить без многообразия птиц. Одни, живут оседло, другие прилетают на зиму или лето, третьи, останавливаются для отдыха, чтобы затем продолжить свой нелегкий путь к местам зимовок или гнездовий. На Байкале встречаются весьма редкие птицы, внесённые в список Красной книги: степной орёл, беркут, орлан - долгохвост,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пискулька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сапсан, скопа и др. Из отряда сов встречаются болотная и ушастая, ястребиная, величественный филин и др.</a:t>
            </a:r>
          </a:p>
          <a:p>
            <a:pPr algn="just"/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93245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36137"/>
            <a:ext cx="4824536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 </a:t>
            </a:r>
            <a:r>
              <a:rPr lang="ru-RU" sz="24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«Чудо-Байкал»  </a:t>
            </a:r>
            <a:endParaRPr lang="ru-RU" sz="2400" b="1" dirty="0" smtClean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err="1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Фаст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Юлия</a:t>
            </a:r>
          </a:p>
          <a:p>
            <a:pPr algn="ctr"/>
            <a:endParaRPr lang="ru-RU" sz="24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</a:t>
            </a:r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такое </a:t>
            </a:r>
            <a:r>
              <a:rPr lang="ru-RU" sz="20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озеро, озеро </a:t>
            </a:r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Байкал.</a:t>
            </a:r>
          </a:p>
          <a:p>
            <a:pPr algn="just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 в него влюбляются,</a:t>
            </a:r>
          </a:p>
          <a:p>
            <a:pPr algn="just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Кто хоть раз бывал.</a:t>
            </a:r>
          </a:p>
          <a:p>
            <a:pPr algn="just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Озеро глубокое</a:t>
            </a:r>
            <a:r>
              <a:rPr lang="ru-RU" sz="20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озеро могучее.</a:t>
            </a:r>
          </a:p>
          <a:p>
            <a:pPr algn="just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ясный день — спокойное,</a:t>
            </a:r>
          </a:p>
          <a:p>
            <a:pPr algn="just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 в грозу- кипучее.</a:t>
            </a:r>
          </a:p>
          <a:p>
            <a:pPr algn="just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Окружают </a:t>
            </a:r>
            <a:r>
              <a:rPr lang="ru-RU" sz="20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озеро горы </a:t>
            </a:r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леса,</a:t>
            </a:r>
          </a:p>
          <a:p>
            <a:pPr algn="just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Сверху отражаются</a:t>
            </a:r>
          </a:p>
          <a:p>
            <a:pPr algn="just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водах небеса.</a:t>
            </a:r>
          </a:p>
          <a:p>
            <a:pPr algn="just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Есть такое озеро,</a:t>
            </a:r>
          </a:p>
          <a:p>
            <a:pPr algn="just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Хорошо что есть!</a:t>
            </a:r>
          </a:p>
          <a:p>
            <a:pPr algn="just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Нерпы, рыбы в озере</a:t>
            </a:r>
          </a:p>
          <a:p>
            <a:pPr algn="just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Никому не счесть!</a:t>
            </a:r>
          </a:p>
          <a:p>
            <a:pPr algn="just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Чудные </a:t>
            </a:r>
            <a:r>
              <a:rPr lang="ru-RU" sz="20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растения, чудные </a:t>
            </a:r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леса,</a:t>
            </a:r>
          </a:p>
          <a:p>
            <a:pPr algn="just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Чудные </a:t>
            </a:r>
            <a:r>
              <a:rPr lang="ru-RU" sz="20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животные, чудо- </a:t>
            </a:r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небеса!</a:t>
            </a:r>
          </a:p>
          <a:p>
            <a:pPr algn="just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Мы с тобою, </a:t>
            </a:r>
            <a:r>
              <a:rPr lang="ru-RU" sz="20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озеро, встретимся </a:t>
            </a:r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опять,</a:t>
            </a:r>
          </a:p>
          <a:p>
            <a:pPr algn="just"/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Будем </a:t>
            </a:r>
            <a:r>
              <a:rPr lang="ru-RU" sz="20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любоваться, будем </a:t>
            </a:r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отдыхать!</a:t>
            </a:r>
          </a:p>
          <a:p>
            <a:pPr algn="ctr"/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36137"/>
            <a:ext cx="2994261" cy="2242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8" y="2325460"/>
            <a:ext cx="3256302" cy="216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708" y="4437112"/>
            <a:ext cx="3406899" cy="2278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760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0" t="17594" r="6110" b="7078"/>
          <a:stretch/>
        </p:blipFill>
        <p:spPr bwMode="auto">
          <a:xfrm>
            <a:off x="4843409" y="1112524"/>
            <a:ext cx="4078854" cy="4594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404664"/>
            <a:ext cx="4572000" cy="62170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Байкал - самое глубокое озеро на Земле, крупное водохранилище пресной воды на планете, с высококачественной чистой водой . </a:t>
            </a:r>
          </a:p>
          <a:p>
            <a:pPr algn="just"/>
            <a:r>
              <a:rPr lang="ru-RU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Великий Байкал - это уникальное творение природы. Озеро расположено на юге Восточной Сибири, разграничивает Иркутскую область и Республику Бурятия. </a:t>
            </a:r>
          </a:p>
          <a:p>
            <a:pPr algn="just"/>
            <a:r>
              <a:rPr lang="ru-RU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Расположено на высоте 456 м и окружено горными хребтами, расположено среди бескрайних снежных просторов, где сохранилась первозданная природа, уникальная вода и животный мир. </a:t>
            </a:r>
          </a:p>
          <a:p>
            <a:pPr algn="just"/>
            <a:r>
              <a:rPr lang="ru-RU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Длина озера 636км, средняя ширина 48 км, оно самое глубокое (до 1620 м) в мире. На Земле только 6 озер имеют глубину более 500 м.</a:t>
            </a:r>
            <a:endParaRPr lang="ru-RU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6058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2665" t="26420" r="12424" b="9659"/>
          <a:stretch/>
        </p:blipFill>
        <p:spPr bwMode="auto">
          <a:xfrm>
            <a:off x="241122" y="260648"/>
            <a:ext cx="4320480" cy="33123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21078" t="20738" r="19560" b="27273"/>
          <a:stretch/>
        </p:blipFill>
        <p:spPr bwMode="auto">
          <a:xfrm>
            <a:off x="4716016" y="260648"/>
            <a:ext cx="4207423" cy="33123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9194" y="3717032"/>
            <a:ext cx="73448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Реки. </a:t>
            </a:r>
            <a:endParaRPr lang="ru-RU" sz="2400" dirty="0" smtClean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Байкал впадает 336 рек, вытекает р. Ангара. Большинство рек, несущих свою воду в Байкал, стекают со склонов хребтов, обрамляющих котловину, и имеют совсем небольшую длину. Самая крупная река – Селенга, большая часть бассейна которой расположена в пределах Монголии.</a:t>
            </a:r>
          </a:p>
        </p:txBody>
      </p:sp>
    </p:spTree>
    <p:extLst>
      <p:ext uri="{BB962C8B-B14F-4D97-AF65-F5344CB8AC3E}">
        <p14:creationId xmlns:p14="http://schemas.microsoft.com/office/powerpoint/2010/main" val="421809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829" t="36726" r="15210" b="12389"/>
          <a:stretch/>
        </p:blipFill>
        <p:spPr bwMode="auto">
          <a:xfrm>
            <a:off x="2974898" y="204531"/>
            <a:ext cx="6038696" cy="31683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11" r="15097" b="11000"/>
          <a:stretch/>
        </p:blipFill>
        <p:spPr bwMode="auto">
          <a:xfrm>
            <a:off x="2994422" y="3666184"/>
            <a:ext cx="6019172" cy="282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5864" y="1110725"/>
            <a:ext cx="24482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Уникальна вода  Байкала по прозрачности. Она превосходит воды альпийский озер. Главная ценность байкальской воды в том, что она химически чистая и богата кислородом. </a:t>
            </a:r>
          </a:p>
        </p:txBody>
      </p:sp>
    </p:spTree>
    <p:extLst>
      <p:ext uri="{BB962C8B-B14F-4D97-AF65-F5344CB8AC3E}">
        <p14:creationId xmlns:p14="http://schemas.microsoft.com/office/powerpoint/2010/main" val="553439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5" t="8476"/>
          <a:stretch/>
        </p:blipFill>
        <p:spPr bwMode="auto">
          <a:xfrm>
            <a:off x="3698412" y="526613"/>
            <a:ext cx="5112569" cy="271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9" t="16926" r="8380" b="12606"/>
          <a:stretch/>
        </p:blipFill>
        <p:spPr bwMode="auto">
          <a:xfrm>
            <a:off x="3765724" y="3789040"/>
            <a:ext cx="5045257" cy="249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1730" y="188640"/>
            <a:ext cx="345638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Ветры Байкала. Резкие различия в температурах и давлении воздуха над Байкалом и прилежащими к нему хребтами вызывают возникновение ветров исключительной силы. В разных районах озера эти местные ветры имеют разное направление и называются по-разному: северо-восточный, он же </a:t>
            </a:r>
            <a:r>
              <a:rPr lang="ru-RU" sz="22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верховик</a:t>
            </a:r>
            <a:r>
              <a:rPr lang="ru-RU" sz="2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баргузин юго-западный, или </a:t>
            </a:r>
            <a:r>
              <a:rPr lang="ru-RU" sz="22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култук</a:t>
            </a:r>
            <a:r>
              <a:rPr lang="ru-RU" sz="2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юго-восточный ветер. </a:t>
            </a:r>
            <a:r>
              <a:rPr lang="ru-RU" sz="22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Сарма</a:t>
            </a:r>
            <a:r>
              <a:rPr lang="ru-RU" sz="22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ураганный ветер, достигающий скорости более 40 м/с.</a:t>
            </a:r>
          </a:p>
        </p:txBody>
      </p:sp>
    </p:spTree>
    <p:extLst>
      <p:ext uri="{BB962C8B-B14F-4D97-AF65-F5344CB8AC3E}">
        <p14:creationId xmlns:p14="http://schemas.microsoft.com/office/powerpoint/2010/main" val="318042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79712" y="3193007"/>
            <a:ext cx="4712194" cy="1100089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600" i="0" cap="all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уникален Байкал?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1312" r="6027" b="35568"/>
          <a:stretch/>
        </p:blipFill>
        <p:spPr bwMode="auto">
          <a:xfrm>
            <a:off x="4628891" y="160726"/>
            <a:ext cx="4126031" cy="3034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0" t="21302" r="52465" b="36396"/>
          <a:stretch/>
        </p:blipFill>
        <p:spPr bwMode="auto">
          <a:xfrm>
            <a:off x="395536" y="160726"/>
            <a:ext cx="4104456" cy="303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7233" y="4149080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Эндемики Байкала. Древний возраст Байкала позволил ему сохранить живые организмы давно исчезнувших времен, 75% из них эндемичны. Более 1800 видов растений и животных возникли в этом озере и не встречаются больше ни в одном водоеме Земли .</a:t>
            </a:r>
          </a:p>
          <a:p>
            <a:pPr algn="just"/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интересные эндемики Байкала :голомянка ,омуль, бычки-подкаменщики. В озере насчитывается 52 вида рыб, из них 27 эндемичны. Самые популярные: сибирский осетр, таймень,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даватчан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(красная рыба), сиг, хариус (черный и белый), сорога (сибирская плотва), окунь, щука, елец, сом, сазан, налим, голомянка и омуль.</a:t>
            </a:r>
          </a:p>
        </p:txBody>
      </p:sp>
    </p:spTree>
    <p:extLst>
      <p:ext uri="{BB962C8B-B14F-4D97-AF65-F5344CB8AC3E}">
        <p14:creationId xmlns:p14="http://schemas.microsoft.com/office/powerpoint/2010/main" val="412798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t="25075" b="8937"/>
          <a:stretch/>
        </p:blipFill>
        <p:spPr bwMode="auto">
          <a:xfrm>
            <a:off x="1567825" y="3501008"/>
            <a:ext cx="6120680" cy="25568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260648"/>
            <a:ext cx="79208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Голомнянка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самая многочисленная рыба в Байкале.</a:t>
            </a:r>
          </a:p>
          <a:p>
            <a:pPr algn="just"/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розовато-белая полупрозрачная рыбка, не имеющая чешуи. Тело содержит до 30 % жира, в следствии чего имеет полупрозрачный вид. Она живородящая, т. е. не мечет икру, а рождает живых детенышей. Способна производить до 2000  маленьких рыб. Обитает только в о. Байкал.</a:t>
            </a:r>
          </a:p>
        </p:txBody>
      </p:sp>
    </p:spTree>
    <p:extLst>
      <p:ext uri="{BB962C8B-B14F-4D97-AF65-F5344CB8AC3E}">
        <p14:creationId xmlns:p14="http://schemas.microsoft.com/office/powerpoint/2010/main" val="162294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51"/>
          <a:stretch/>
        </p:blipFill>
        <p:spPr bwMode="auto">
          <a:xfrm>
            <a:off x="1907704" y="3001020"/>
            <a:ext cx="5429542" cy="320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692696"/>
            <a:ext cx="66967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Байкальская </a:t>
            </a:r>
            <a:r>
              <a:rPr lang="ru-RU" sz="2400" dirty="0" err="1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широколобка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может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жить на глубине до 1500 м. Мягкое тело рыбки похоже на студень. Серо-зеленая окраска и большая голова, украшенная длинными шиповидными выростами, делают </a:t>
            </a:r>
            <a:r>
              <a:rPr lang="ru-RU" sz="2400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широколобку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похожей на жабу.</a:t>
            </a:r>
          </a:p>
        </p:txBody>
      </p:sp>
    </p:spTree>
    <p:extLst>
      <p:ext uri="{BB962C8B-B14F-4D97-AF65-F5344CB8AC3E}">
        <p14:creationId xmlns:p14="http://schemas.microsoft.com/office/powerpoint/2010/main" val="2295030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radeshow">
  <a:themeElements>
    <a:clrScheme name="Tradeshow">
      <a:dk1>
        <a:srgbClr val="3F3F3F"/>
      </a:dk1>
      <a:lt1>
        <a:srgbClr val="FFFFFF"/>
      </a:lt1>
      <a:dk2>
        <a:srgbClr val="7DAFC3"/>
      </a:dk2>
      <a:lt2>
        <a:srgbClr val="E5E4DF"/>
      </a:lt2>
      <a:accent1>
        <a:srgbClr val="7C959A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79A4"/>
      </a:hlink>
      <a:folHlink>
        <a:srgbClr val="595959"/>
      </a:folHlink>
    </a:clrScheme>
    <a:fontScheme name="Tradeshow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adeshow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TC101859861[[fn=Выставка]]</Template>
  <TotalTime>405</TotalTime>
  <Words>1220</Words>
  <Application>Microsoft Office PowerPoint</Application>
  <PresentationFormat>Экран (4:3)</PresentationFormat>
  <Paragraphs>84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Tradeshow</vt:lpstr>
      <vt:lpstr>Виртуальная экскурсия: «Удивительный мир Байкала»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выдра</vt:lpstr>
      <vt:lpstr>Презентация PowerPoint</vt:lpstr>
      <vt:lpstr>Болотная сова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Виртуальная экскурсия: «Удивительный мир Байкала»</dc:title>
  <dc:creator>ЛеНуСик (и) АнТоН!</dc:creator>
  <cp:lastModifiedBy>Пользователь Windows</cp:lastModifiedBy>
  <cp:revision>36</cp:revision>
  <dcterms:created xsi:type="dcterms:W3CDTF">2014-03-15T12:43:36Z</dcterms:created>
  <dcterms:modified xsi:type="dcterms:W3CDTF">2023-12-07T12:35:46Z</dcterms:modified>
</cp:coreProperties>
</file>