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300" r:id="rId3"/>
    <p:sldId id="299" r:id="rId4"/>
    <p:sldId id="260" r:id="rId5"/>
    <p:sldId id="259" r:id="rId6"/>
    <p:sldId id="261" r:id="rId7"/>
    <p:sldId id="262" r:id="rId8"/>
    <p:sldId id="265" r:id="rId9"/>
    <p:sldId id="266" r:id="rId10"/>
    <p:sldId id="267" r:id="rId11"/>
    <p:sldId id="256" r:id="rId12"/>
    <p:sldId id="268" r:id="rId13"/>
    <p:sldId id="301" r:id="rId14"/>
    <p:sldId id="270" r:id="rId15"/>
    <p:sldId id="271" r:id="rId16"/>
    <p:sldId id="269" r:id="rId17"/>
    <p:sldId id="272" r:id="rId18"/>
    <p:sldId id="274" r:id="rId19"/>
    <p:sldId id="307" r:id="rId20"/>
    <p:sldId id="275" r:id="rId21"/>
    <p:sldId id="276" r:id="rId22"/>
    <p:sldId id="277" r:id="rId23"/>
    <p:sldId id="278" r:id="rId24"/>
    <p:sldId id="279" r:id="rId25"/>
    <p:sldId id="281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302" r:id="rId39"/>
    <p:sldId id="303" r:id="rId40"/>
    <p:sldId id="304" r:id="rId41"/>
    <p:sldId id="305" r:id="rId42"/>
    <p:sldId id="306" r:id="rId43"/>
    <p:sldId id="29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4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4BC43BE-31CA-44FB-9CBF-846F30F44821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50F7E8-4FB4-4612-8ADF-47D85A4D4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0.jpeg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Хвойные и лиственные деревья</a:t>
            </a:r>
            <a:endParaRPr lang="ru-RU" dirty="0"/>
          </a:p>
        </p:txBody>
      </p:sp>
      <p:pic>
        <p:nvPicPr>
          <p:cNvPr id="3" name="Рисунок 2" descr="берёз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500174"/>
            <a:ext cx="2726423" cy="3714752"/>
          </a:xfrm>
          <a:prstGeom prst="rect">
            <a:avLst/>
          </a:prstGeom>
        </p:spPr>
      </p:pic>
      <p:pic>
        <p:nvPicPr>
          <p:cNvPr id="4" name="Рисунок 3" descr="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571480"/>
            <a:ext cx="3214710" cy="4283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36544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Хвойными называются деревья, у которых листья имеют форму игл. Своё название – «хвойные» они получили от слова «хвоя». Хвоя – это множество зелёных игл, покрывающих ветки деревьев.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" t="8195" r="7173" b="4009"/>
          <a:stretch/>
        </p:blipFill>
        <p:spPr bwMode="auto">
          <a:xfrm>
            <a:off x="2627784" y="3068960"/>
            <a:ext cx="4261138" cy="3120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2636"/>
            <a:ext cx="8676456" cy="650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233" y="620688"/>
            <a:ext cx="8229600" cy="3725866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Хвойные деревья отличаются от других деревьев тем, что листья у них не опадают на зиму, в то время как все наши лиственные деревья остаются на самое холодное время года с голыми ветками.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" name="Рисунок 2" descr="хвоя.jpg"/>
          <p:cNvPicPr>
            <a:picLocks noChangeAspect="1"/>
          </p:cNvPicPr>
          <p:nvPr/>
        </p:nvPicPr>
        <p:blipFill rotWithShape="1">
          <a:blip r:embed="rId2"/>
          <a:srcRect r="41185"/>
          <a:stretch/>
        </p:blipFill>
        <p:spPr>
          <a:xfrm>
            <a:off x="1043608" y="3877392"/>
            <a:ext cx="3550618" cy="205654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r="19782" b="23798"/>
          <a:stretch/>
        </p:blipFill>
        <p:spPr bwMode="auto">
          <a:xfrm>
            <a:off x="5148064" y="3771823"/>
            <a:ext cx="3240360" cy="214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33820" y="5875699"/>
            <a:ext cx="2093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хвойное дерево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68449" y="5914125"/>
            <a:ext cx="2483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лиственное дерево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Arial" pitchFamily="34" charset="0"/>
              </a:rPr>
              <a:t>Только лиственница меняет окраску и сбрасывает свои иголочки-хвоинки.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2" t="9573" r="8931" b="5958"/>
          <a:stretch/>
        </p:blipFill>
        <p:spPr bwMode="auto">
          <a:xfrm>
            <a:off x="2524842" y="1431144"/>
            <a:ext cx="4238331" cy="329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" t="20705" b="16977"/>
          <a:stretch/>
        </p:blipFill>
        <p:spPr bwMode="auto">
          <a:xfrm>
            <a:off x="2249694" y="4725144"/>
            <a:ext cx="4752528" cy="169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3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3" name="Рисунок 2" descr="е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571480"/>
            <a:ext cx="3859930" cy="5143357"/>
          </a:xfrm>
          <a:prstGeom prst="rect">
            <a:avLst/>
          </a:prstGeom>
        </p:spPr>
      </p:pic>
      <p:pic>
        <p:nvPicPr>
          <p:cNvPr id="4" name="Рисунок 3" descr="шишки ел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714488"/>
            <a:ext cx="3571900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3" name="Рисунок 2" descr="сос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714357"/>
            <a:ext cx="4215970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кедр</a:t>
            </a:r>
            <a:endParaRPr lang="ru-RU" dirty="0"/>
          </a:p>
        </p:txBody>
      </p:sp>
      <p:pic>
        <p:nvPicPr>
          <p:cNvPr id="3" name="Рисунок 2" descr="кед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571480"/>
            <a:ext cx="3893371" cy="5191160"/>
          </a:xfrm>
          <a:prstGeom prst="rect">
            <a:avLst/>
          </a:prstGeom>
        </p:spPr>
      </p:pic>
      <p:pic>
        <p:nvPicPr>
          <p:cNvPr id="4" name="Рисунок 3" descr="шишки кедр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071546"/>
            <a:ext cx="2711786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пихта</a:t>
            </a:r>
            <a:endParaRPr lang="ru-RU" dirty="0"/>
          </a:p>
        </p:txBody>
      </p:sp>
      <p:pic>
        <p:nvPicPr>
          <p:cNvPr id="3" name="Рисунок 2" descr="пихт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785794"/>
            <a:ext cx="3607880" cy="4798830"/>
          </a:xfrm>
          <a:prstGeom prst="rect">
            <a:avLst/>
          </a:prstGeom>
        </p:spPr>
      </p:pic>
      <p:pic>
        <p:nvPicPr>
          <p:cNvPr id="4" name="Рисунок 3" descr="шишки пихт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428736"/>
            <a:ext cx="3524250" cy="2990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иственниц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2000240"/>
            <a:ext cx="5429268" cy="4071951"/>
          </a:xfrm>
          <a:prstGeom prst="rect">
            <a:avLst/>
          </a:prstGeom>
        </p:spPr>
      </p:pic>
      <p:pic>
        <p:nvPicPr>
          <p:cNvPr id="3" name="Рисунок 2" descr="шишка лиственниц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500042"/>
            <a:ext cx="3009177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1507" y="1052736"/>
            <a:ext cx="67233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chemeClr val="accent1"/>
                </a:solidFill>
              </a:rPr>
              <a:t>Д</a:t>
            </a:r>
            <a:r>
              <a:rPr lang="ru-RU" sz="5400" b="1" dirty="0" smtClean="0">
                <a:solidFill>
                  <a:schemeClr val="accent1"/>
                </a:solidFill>
              </a:rPr>
              <a:t>авай поиграем</a:t>
            </a:r>
            <a:endParaRPr lang="ru-RU" sz="5400" b="1" dirty="0">
              <a:solidFill>
                <a:schemeClr val="accent1"/>
              </a:solidFill>
            </a:endParaRPr>
          </a:p>
        </p:txBody>
      </p:sp>
      <p:pic>
        <p:nvPicPr>
          <p:cNvPr id="16388" name="Picture 4" descr="https://i0.wp.com/medaboutme.ru/upload/medialibrary/0be/shutterstock_265489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916" y="2420888"/>
            <a:ext cx="5125372" cy="341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4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0000"/>
                </a:solidFill>
                <a:latin typeface="Tahoma"/>
              </a:rPr>
              <a:t>Чем деревья отличаются от остальных растений? </a:t>
            </a:r>
            <a:endParaRPr lang="ru-RU" b="1" dirty="0" smtClean="0">
              <a:solidFill>
                <a:srgbClr val="000000"/>
              </a:solidFill>
              <a:latin typeface="Tahoma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ahoma"/>
              </a:rPr>
              <a:t>У </a:t>
            </a:r>
            <a:r>
              <a:rPr lang="ru-RU" dirty="0">
                <a:solidFill>
                  <a:srgbClr val="000000"/>
                </a:solidFill>
                <a:latin typeface="Tahoma"/>
              </a:rPr>
              <a:t>деревьев есть один большой ствол, покрытый корой, от которого отходят ветви.</a:t>
            </a:r>
            <a:endParaRPr lang="ru-RU" dirty="0"/>
          </a:p>
        </p:txBody>
      </p:sp>
      <p:pic>
        <p:nvPicPr>
          <p:cNvPr id="2050" name="Picture 2" descr="http://siblos.ru/sites/default/files/pictures/porody-dendr/234417_5d5f2fc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36912"/>
            <a:ext cx="2008757" cy="301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36912"/>
            <a:ext cx="2990106" cy="299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1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Четвёртый лишний</a:t>
            </a:r>
            <a:endParaRPr lang="ru-RU" dirty="0"/>
          </a:p>
        </p:txBody>
      </p:sp>
      <p:pic>
        <p:nvPicPr>
          <p:cNvPr id="5" name="Рисунок 4" descr="вопро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785794"/>
            <a:ext cx="3618638" cy="4062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е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473338"/>
            <a:ext cx="2198092" cy="2928958"/>
          </a:xfrm>
          <a:prstGeom prst="rect">
            <a:avLst/>
          </a:prstGeom>
        </p:spPr>
      </p:pic>
      <p:pic>
        <p:nvPicPr>
          <p:cNvPr id="6146" name="Picture 2" descr="https://avatars.mds.yandex.net/get-pdb/1325254/c4ac5cf7-3be6-4277-ad2b-129e5f2a4b56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649923"/>
            <a:ext cx="2805787" cy="275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4" t="3148" r="24384"/>
          <a:stretch/>
        </p:blipFill>
        <p:spPr bwMode="auto">
          <a:xfrm>
            <a:off x="6444208" y="1196752"/>
            <a:ext cx="2113649" cy="490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1" t="5215" r="24721"/>
          <a:stretch/>
        </p:blipFill>
        <p:spPr bwMode="auto">
          <a:xfrm>
            <a:off x="1258369" y="397082"/>
            <a:ext cx="1944216" cy="308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27802" y="4077072"/>
            <a:ext cx="22942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>Какое дерево </a:t>
            </a:r>
          </a:p>
          <a:p>
            <a:r>
              <a:rPr lang="ru-RU" sz="2000" b="1" dirty="0" smtClean="0"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>лишнее?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00042"/>
            <a:ext cx="2187580" cy="2914950"/>
          </a:xfrm>
          <a:prstGeom prst="rect">
            <a:avLst/>
          </a:prstGeom>
        </p:spPr>
      </p:pic>
      <p:pic>
        <p:nvPicPr>
          <p:cNvPr id="4" name="Рисунок 3" descr="берёз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3643314"/>
            <a:ext cx="2088069" cy="284499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40704"/>
            <a:ext cx="24447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0042"/>
            <a:ext cx="2448272" cy="296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https://otvet.imgsmail.ru/download/45826572_5a1c26d9e714bb812837aa329fbc75b3_8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1" r="15729"/>
          <a:stretch/>
        </p:blipFill>
        <p:spPr bwMode="auto">
          <a:xfrm>
            <a:off x="5645450" y="3643314"/>
            <a:ext cx="1990813" cy="283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941168"/>
            <a:ext cx="8183880" cy="105156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Отгадайте загадки</a:t>
            </a:r>
            <a:endParaRPr lang="ru-RU" sz="4400" dirty="0"/>
          </a:p>
        </p:txBody>
      </p:sp>
      <p:pic>
        <p:nvPicPr>
          <p:cNvPr id="3" name="Рисунок 2" descr="вопро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764704"/>
            <a:ext cx="3791017" cy="4255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8229600" cy="5083188"/>
          </a:xfrm>
        </p:spPr>
        <p:txBody>
          <a:bodyPr/>
          <a:lstStyle/>
          <a:p>
            <a:r>
              <a:rPr lang="ru-RU" dirty="0"/>
              <a:t>Белоствольные красавицы</a:t>
            </a:r>
            <a:br>
              <a:rPr lang="ru-RU" dirty="0"/>
            </a:br>
            <a:r>
              <a:rPr lang="ru-RU" dirty="0"/>
              <a:t>Дружно встали у дорожки,</a:t>
            </a:r>
            <a:br>
              <a:rPr lang="ru-RU" dirty="0"/>
            </a:br>
            <a:r>
              <a:rPr lang="ru-RU" dirty="0"/>
              <a:t>Книзу веточки спускаются,</a:t>
            </a:r>
            <a:br>
              <a:rPr lang="ru-RU" dirty="0"/>
            </a:br>
            <a:r>
              <a:rPr lang="ru-RU" dirty="0"/>
              <a:t>А на веточках сережки.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берёза</a:t>
            </a:r>
            <a:endParaRPr lang="ru-RU" dirty="0"/>
          </a:p>
        </p:txBody>
      </p:sp>
      <p:pic>
        <p:nvPicPr>
          <p:cNvPr id="3" name="Рисунок 2" descr="берёз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726863"/>
            <a:ext cx="3396911" cy="4628291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27216"/>
            <a:ext cx="2908300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398" y="3041008"/>
            <a:ext cx="1871663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229500" cy="4429156"/>
          </a:xfrm>
        </p:spPr>
        <p:txBody>
          <a:bodyPr/>
          <a:lstStyle/>
          <a:p>
            <a:r>
              <a:rPr lang="ru-RU" dirty="0"/>
              <a:t>С моего цветка берет</a:t>
            </a:r>
            <a:br>
              <a:rPr lang="ru-RU" dirty="0"/>
            </a:br>
            <a:r>
              <a:rPr lang="ru-RU" dirty="0"/>
              <a:t>Пчелка самый вкусный мед.</a:t>
            </a:r>
            <a:br>
              <a:rPr lang="ru-RU" dirty="0"/>
            </a:br>
            <a:r>
              <a:rPr lang="ru-RU" dirty="0"/>
              <a:t>А меня же обижают:</a:t>
            </a:r>
            <a:br>
              <a:rPr lang="ru-RU" dirty="0"/>
            </a:br>
            <a:r>
              <a:rPr lang="ru-RU" dirty="0"/>
              <a:t>Шкуру тонкую сдирают.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липа</a:t>
            </a:r>
            <a:endParaRPr lang="ru-RU" dirty="0"/>
          </a:p>
        </p:txBody>
      </p:sp>
      <p:pic>
        <p:nvPicPr>
          <p:cNvPr id="3" name="Рисунок 2" descr="лип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857232"/>
            <a:ext cx="5905541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016" y="-387424"/>
            <a:ext cx="8229600" cy="5297502"/>
          </a:xfrm>
        </p:spPr>
        <p:txBody>
          <a:bodyPr/>
          <a:lstStyle/>
          <a:p>
            <a:r>
              <a:rPr lang="ru-RU" dirty="0"/>
              <a:t>Малы и неказисты</a:t>
            </a:r>
            <a:br>
              <a:rPr lang="ru-RU" dirty="0"/>
            </a:br>
            <a:r>
              <a:rPr lang="ru-RU" dirty="0"/>
              <a:t>И скромно зеленеют,</a:t>
            </a:r>
            <a:br>
              <a:rPr lang="ru-RU" dirty="0"/>
            </a:br>
            <a:r>
              <a:rPr lang="ru-RU" dirty="0"/>
              <a:t>Но осенью их листья</a:t>
            </a:r>
            <a:br>
              <a:rPr lang="ru-RU" dirty="0"/>
            </a:br>
            <a:r>
              <a:rPr lang="ru-RU" dirty="0"/>
              <a:t>И ягоды краснеют.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рябина</a:t>
            </a:r>
            <a:endParaRPr lang="ru-RU" dirty="0"/>
          </a:p>
        </p:txBody>
      </p:sp>
      <p:pic>
        <p:nvPicPr>
          <p:cNvPr id="3" name="Рисунок 2" descr="ряби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714356"/>
            <a:ext cx="5595950" cy="4910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latin typeface="Tahoma" pitchFamily="34" charset="0"/>
              </a:rPr>
              <a:t>Какие бывают деревья?</a:t>
            </a:r>
            <a:endParaRPr lang="ru-RU" sz="4400" b="1" dirty="0">
              <a:latin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9916" y="4972526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лиственные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61220" y="4972526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хвойные</a:t>
            </a:r>
          </a:p>
        </p:txBody>
      </p:sp>
      <p:pic>
        <p:nvPicPr>
          <p:cNvPr id="5" name="Picture 6" descr="Ветка-берез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04" y="2132856"/>
            <a:ext cx="3570882" cy="259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11942"/>
            <a:ext cx="2808312" cy="301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5226064"/>
          </a:xfrm>
        </p:spPr>
        <p:txBody>
          <a:bodyPr/>
          <a:lstStyle/>
          <a:p>
            <a:r>
              <a:rPr lang="ru-RU" dirty="0"/>
              <a:t>Все в покое, замер ветер</a:t>
            </a:r>
            <a:br>
              <a:rPr lang="ru-RU" dirty="0"/>
            </a:br>
            <a:r>
              <a:rPr lang="ru-RU" dirty="0"/>
              <a:t>И деревья все молчат...</a:t>
            </a:r>
            <a:br>
              <a:rPr lang="ru-RU" dirty="0"/>
            </a:br>
            <a:r>
              <a:rPr lang="ru-RU" dirty="0"/>
              <a:t>Нет, не все еще - у этих</a:t>
            </a:r>
            <a:br>
              <a:rPr lang="ru-RU" dirty="0"/>
            </a:br>
            <a:r>
              <a:rPr lang="ru-RU" dirty="0"/>
              <a:t>Листья тихо шелестят.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осина</a:t>
            </a:r>
            <a:endParaRPr lang="ru-RU" dirty="0"/>
          </a:p>
        </p:txBody>
      </p:sp>
      <p:pic>
        <p:nvPicPr>
          <p:cNvPr id="3" name="Рисунок 2" descr="оси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571480"/>
            <a:ext cx="3714776" cy="4953034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1" y="571480"/>
            <a:ext cx="3059025" cy="229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651" y="3015776"/>
            <a:ext cx="1761363" cy="247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5083188"/>
          </a:xfrm>
        </p:spPr>
        <p:txBody>
          <a:bodyPr/>
          <a:lstStyle/>
          <a:p>
            <a:r>
              <a:rPr lang="ru-RU" dirty="0"/>
              <a:t>Что же это за девица: </a:t>
            </a:r>
            <a:br>
              <a:rPr lang="ru-RU" dirty="0"/>
            </a:br>
            <a:r>
              <a:rPr lang="ru-RU" dirty="0"/>
              <a:t>Не швея не мастерица, </a:t>
            </a:r>
            <a:br>
              <a:rPr lang="ru-RU" dirty="0"/>
            </a:br>
            <a:r>
              <a:rPr lang="ru-RU" dirty="0"/>
              <a:t>Ничего сама не шьет, </a:t>
            </a:r>
            <a:br>
              <a:rPr lang="ru-RU" dirty="0"/>
            </a:br>
            <a:r>
              <a:rPr lang="ru-RU" dirty="0"/>
              <a:t>А в иголках круглый год.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3" name="Рисунок 2" descr="е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692696"/>
            <a:ext cx="3714776" cy="4949939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358439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5297502"/>
          </a:xfrm>
        </p:spPr>
        <p:txBody>
          <a:bodyPr/>
          <a:lstStyle/>
          <a:p>
            <a:r>
              <a:rPr lang="ru-RU" dirty="0"/>
              <a:t>Все знают, что у елки</a:t>
            </a:r>
            <a:br>
              <a:rPr lang="ru-RU" dirty="0"/>
            </a:br>
            <a:r>
              <a:rPr lang="ru-RU" dirty="0"/>
              <a:t>Не листья, а иголки,</a:t>
            </a:r>
            <a:br>
              <a:rPr lang="ru-RU" dirty="0"/>
            </a:br>
            <a:r>
              <a:rPr lang="ru-RU" dirty="0"/>
              <a:t>И так же, как она</a:t>
            </a:r>
            <a:br>
              <a:rPr lang="ru-RU" dirty="0"/>
            </a:br>
            <a:r>
              <a:rPr lang="ru-RU" dirty="0"/>
              <a:t>С иголками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3" name="Рисунок 2" descr="сос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857232"/>
            <a:ext cx="3626848" cy="457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8229600" cy="5226064"/>
          </a:xfrm>
        </p:spPr>
        <p:txBody>
          <a:bodyPr/>
          <a:lstStyle/>
          <a:p>
            <a:r>
              <a:rPr lang="ru-RU" dirty="0"/>
              <a:t>Есть у родственницы елки</a:t>
            </a:r>
            <a:br>
              <a:rPr lang="ru-RU" dirty="0"/>
            </a:br>
            <a:r>
              <a:rPr lang="ru-RU" dirty="0"/>
              <a:t>Неколючие иголки,</a:t>
            </a:r>
            <a:br>
              <a:rPr lang="ru-RU" dirty="0"/>
            </a:br>
            <a:r>
              <a:rPr lang="ru-RU" dirty="0"/>
              <a:t>Но, в отличие от елки,</a:t>
            </a:r>
            <a:br>
              <a:rPr lang="ru-RU" dirty="0"/>
            </a:br>
            <a:r>
              <a:rPr lang="ru-RU" dirty="0"/>
              <a:t>Опадают те иголки.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лиственница</a:t>
            </a:r>
            <a:endParaRPr lang="ru-RU" dirty="0"/>
          </a:p>
        </p:txBody>
      </p:sp>
      <p:pic>
        <p:nvPicPr>
          <p:cNvPr id="3" name="Рисунок 2" descr="лиственниц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785794"/>
            <a:ext cx="5715000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60848"/>
            <a:ext cx="8183880" cy="105156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chemeClr val="accent1"/>
                </a:solidFill>
              </a:rPr>
              <a:t>Угадай-ка</a:t>
            </a:r>
            <a:endParaRPr lang="ru-RU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0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57864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817304" y="548680"/>
            <a:ext cx="2754513" cy="3101568"/>
            <a:chOff x="6093968" y="-68445"/>
            <a:chExt cx="2161116" cy="2330195"/>
          </a:xfrm>
        </p:grpSpPr>
        <p:pic>
          <p:nvPicPr>
            <p:cNvPr id="5" name="Picture 3" descr="C:\Users\15\Desktop\33857decda73a2a55dc8b084e77b32443f965327.preview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9923" y="-68445"/>
              <a:ext cx="1329206" cy="1772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6093968" y="1686498"/>
              <a:ext cx="2161116" cy="57525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1200" cap="none" spc="0" normalizeH="0" baseline="0" noProof="0" dirty="0" smtClean="0">
                  <a:ln w="1905"/>
                  <a:gradFill>
                    <a:gsLst>
                      <a:gs pos="0">
                        <a:srgbClr val="F14124">
                          <a:shade val="20000"/>
                          <a:satMod val="200000"/>
                        </a:srgbClr>
                      </a:gs>
                      <a:gs pos="78000">
                        <a:srgbClr val="F14124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14124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Берёзы</a:t>
              </a:r>
              <a:endParaRPr kumimoji="0" lang="ru-RU" sz="44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61" y="1768803"/>
            <a:ext cx="2940427" cy="296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4353056" y="3573016"/>
            <a:ext cx="1683011" cy="3010375"/>
            <a:chOff x="6503802" y="4290809"/>
            <a:chExt cx="1683011" cy="3010375"/>
          </a:xfrm>
        </p:grpSpPr>
        <p:pic>
          <p:nvPicPr>
            <p:cNvPr id="9" name="Picture 5" descr="C:\Users\15\Desktop\5._Picea_abi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6209" y="4290809"/>
              <a:ext cx="147637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6503802" y="6470187"/>
              <a:ext cx="1683011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1200" cap="none" spc="0" normalizeH="0" baseline="0" noProof="0" dirty="0" smtClean="0">
                  <a:ln w="1905"/>
                  <a:gradFill>
                    <a:gsLst>
                      <a:gs pos="0">
                        <a:srgbClr val="F14124">
                          <a:shade val="20000"/>
                          <a:satMod val="200000"/>
                        </a:srgbClr>
                      </a:gs>
                      <a:gs pos="78000">
                        <a:srgbClr val="F14124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14124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Ёлки</a:t>
              </a:r>
              <a:endParaRPr kumimoji="0" lang="ru-RU" sz="48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570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rmAutofit/>
          </a:bodyPr>
          <a:lstStyle/>
          <a:p>
            <a:r>
              <a:rPr lang="ru-RU" dirty="0"/>
              <a:t>Деревья, у которых на ветках растут листья, называют лиственными.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лист осины.jpg"/>
          <p:cNvPicPr>
            <a:picLocks noChangeAspect="1"/>
          </p:cNvPicPr>
          <p:nvPr/>
        </p:nvPicPr>
        <p:blipFill rotWithShape="1">
          <a:blip r:embed="rId2" cstate="print"/>
          <a:srcRect b="7310"/>
          <a:stretch/>
        </p:blipFill>
        <p:spPr>
          <a:xfrm>
            <a:off x="5715008" y="2132856"/>
            <a:ext cx="2357454" cy="3673033"/>
          </a:xfrm>
          <a:prstGeom prst="rect">
            <a:avLst/>
          </a:prstGeom>
        </p:spPr>
      </p:pic>
      <p:pic>
        <p:nvPicPr>
          <p:cNvPr id="5" name="Рисунок 4" descr="серёжки берёз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928934"/>
            <a:ext cx="3103562" cy="2731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35" y="1706740"/>
            <a:ext cx="3481387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1628" y="764704"/>
            <a:ext cx="34772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/>
              </a:rPr>
              <a:t>Чей лист?</a:t>
            </a:r>
            <a:endParaRPr lang="ru-RU" sz="5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rebuchet MS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42" y="511182"/>
            <a:ext cx="337501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018861" y="1340768"/>
            <a:ext cx="2727029" cy="2765313"/>
            <a:chOff x="5905145" y="2276872"/>
            <a:chExt cx="2727029" cy="2765313"/>
          </a:xfrm>
        </p:grpSpPr>
        <p:pic>
          <p:nvPicPr>
            <p:cNvPr id="8" name="Picture 4" descr="C:\Users\15\Desktop\84407125_13696443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623" y="2276872"/>
              <a:ext cx="1544489" cy="206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905145" y="4118855"/>
              <a:ext cx="27270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5400" b="1" i="0" u="none" strike="noStrike" kern="1200" cap="none" spc="0" normalizeH="0" baseline="0" noProof="0" dirty="0" smtClean="0">
                  <a:ln w="1905"/>
                  <a:gradFill>
                    <a:gsLst>
                      <a:gs pos="0">
                        <a:srgbClr val="F14124">
                          <a:shade val="20000"/>
                          <a:satMod val="200000"/>
                        </a:srgbClr>
                      </a:gs>
                      <a:gs pos="78000">
                        <a:srgbClr val="F14124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14124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Рябины</a:t>
              </a:r>
              <a:endParaRPr kumimoji="0" lang="ru-RU" sz="54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544" y="3209309"/>
            <a:ext cx="2764965" cy="296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51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5\Desktop\101061065_large_6138885705731809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67" y="1628800"/>
            <a:ext cx="2882030" cy="416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705470"/>
            <a:ext cx="43620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/>
              </a:rPr>
              <a:t>Чьи семена?</a:t>
            </a:r>
            <a:endParaRPr lang="ru-RU" sz="5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rebuchet M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6672"/>
            <a:ext cx="2438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08720"/>
            <a:ext cx="3313053" cy="28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644008" y="3429000"/>
            <a:ext cx="1872208" cy="3016794"/>
            <a:chOff x="5637730" y="427781"/>
            <a:chExt cx="2286203" cy="3619947"/>
          </a:xfrm>
        </p:grpSpPr>
        <p:pic>
          <p:nvPicPr>
            <p:cNvPr id="8" name="Picture 3" descr="C:\Users\15\Desktop\c674b049935b665d3dfa4dd73b0c6ae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27781"/>
              <a:ext cx="2257425" cy="2919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637730" y="3124398"/>
              <a:ext cx="22862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5400" b="1" i="0" u="none" strike="noStrike" kern="1200" cap="none" spc="0" normalizeH="0" baseline="0" noProof="0" dirty="0" smtClean="0">
                  <a:ln w="1905"/>
                  <a:gradFill>
                    <a:gsLst>
                      <a:gs pos="0">
                        <a:srgbClr val="F14124">
                          <a:shade val="20000"/>
                          <a:satMod val="200000"/>
                        </a:srgbClr>
                      </a:gs>
                      <a:gs pos="78000">
                        <a:srgbClr val="F14124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14124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Сосны</a:t>
              </a:r>
              <a:endParaRPr kumimoji="0" lang="ru-RU" sz="54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5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19" y="2128907"/>
            <a:ext cx="2756315" cy="366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836712"/>
            <a:ext cx="4779963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743" y="3078365"/>
            <a:ext cx="2438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139951" y="3284984"/>
            <a:ext cx="1944217" cy="3168352"/>
            <a:chOff x="5637730" y="427781"/>
            <a:chExt cx="2286203" cy="3619947"/>
          </a:xfrm>
        </p:grpSpPr>
        <p:pic>
          <p:nvPicPr>
            <p:cNvPr id="8" name="Picture 3" descr="C:\Users\15\Desktop\c674b049935b665d3dfa4dd73b0c6ae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27781"/>
              <a:ext cx="2257425" cy="2919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5637730" y="3124398"/>
              <a:ext cx="22862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5400" b="1" i="0" u="none" strike="noStrike" kern="1200" cap="none" spc="0" normalizeH="0" baseline="0" noProof="0" dirty="0" smtClean="0">
                  <a:ln w="1905"/>
                  <a:gradFill>
                    <a:gsLst>
                      <a:gs pos="0">
                        <a:srgbClr val="F14124">
                          <a:shade val="20000"/>
                          <a:satMod val="200000"/>
                        </a:srgbClr>
                      </a:gs>
                      <a:gs pos="78000">
                        <a:srgbClr val="F14124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14124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Сосны</a:t>
              </a:r>
              <a:endParaRPr kumimoji="0" lang="ru-RU" sz="54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</p:grp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543" y="509219"/>
            <a:ext cx="1586705" cy="212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014" y="2287687"/>
            <a:ext cx="2723182" cy="1202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4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026" y="2564904"/>
            <a:ext cx="8183880" cy="1051560"/>
          </a:xfrm>
        </p:spPr>
        <p:txBody>
          <a:bodyPr>
            <a:noAutofit/>
          </a:bodyPr>
          <a:lstStyle/>
          <a:p>
            <a:r>
              <a:rPr lang="ru-RU" sz="9600" dirty="0" smtClean="0"/>
              <a:t>Молодцы!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иственные деревь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300" y="692696"/>
            <a:ext cx="6694737" cy="5013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Берёза</a:t>
            </a:r>
            <a:endParaRPr lang="ru-RU" dirty="0"/>
          </a:p>
        </p:txBody>
      </p:sp>
      <p:pic>
        <p:nvPicPr>
          <p:cNvPr id="3" name="Рисунок 2" descr="берёз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714488"/>
            <a:ext cx="3093444" cy="4214818"/>
          </a:xfrm>
          <a:prstGeom prst="rect">
            <a:avLst/>
          </a:prstGeom>
        </p:spPr>
      </p:pic>
      <p:pic>
        <p:nvPicPr>
          <p:cNvPr id="4" name="Рисунок 3" descr="серёжки берёз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2285992"/>
            <a:ext cx="3103562" cy="2731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осина</a:t>
            </a:r>
            <a:endParaRPr lang="ru-RU" dirty="0"/>
          </a:p>
        </p:txBody>
      </p:sp>
      <p:pic>
        <p:nvPicPr>
          <p:cNvPr id="3" name="Рисунок 2" descr="ос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428736"/>
            <a:ext cx="3107535" cy="4143380"/>
          </a:xfrm>
          <a:prstGeom prst="rect">
            <a:avLst/>
          </a:prstGeom>
        </p:spPr>
      </p:pic>
      <p:pic>
        <p:nvPicPr>
          <p:cNvPr id="4" name="Рисунок 3" descr="лист осин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714356"/>
            <a:ext cx="2714644" cy="4563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липа</a:t>
            </a:r>
            <a:endParaRPr lang="ru-RU" dirty="0"/>
          </a:p>
        </p:txBody>
      </p:sp>
      <p:pic>
        <p:nvPicPr>
          <p:cNvPr id="3" name="Рисунок 2" descr="лип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1142984"/>
            <a:ext cx="4786319" cy="3589739"/>
          </a:xfrm>
          <a:prstGeom prst="rect">
            <a:avLst/>
          </a:prstGeom>
        </p:spPr>
      </p:pic>
      <p:pic>
        <p:nvPicPr>
          <p:cNvPr id="4" name="Рисунок 3" descr="семена лип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714488"/>
            <a:ext cx="2797988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рябина</a:t>
            </a:r>
            <a:endParaRPr lang="ru-RU" dirty="0"/>
          </a:p>
        </p:txBody>
      </p:sp>
      <p:pic>
        <p:nvPicPr>
          <p:cNvPr id="3" name="Рисунок 2" descr="ряби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571480"/>
            <a:ext cx="5500726" cy="4826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243</TotalTime>
  <Words>197</Words>
  <Application>Microsoft Office PowerPoint</Application>
  <PresentationFormat>Экран (4:3)</PresentationFormat>
  <Paragraphs>48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Аспект</vt:lpstr>
      <vt:lpstr>Хвойные и лиственные деревья</vt:lpstr>
      <vt:lpstr>Презентация PowerPoint</vt:lpstr>
      <vt:lpstr>Презентация PowerPoint</vt:lpstr>
      <vt:lpstr>Деревья, у которых на ветках растут листья, называют лиственными. </vt:lpstr>
      <vt:lpstr>Презентация PowerPoint</vt:lpstr>
      <vt:lpstr>Берёза</vt:lpstr>
      <vt:lpstr>осина</vt:lpstr>
      <vt:lpstr>липа</vt:lpstr>
      <vt:lpstr>рябина</vt:lpstr>
      <vt:lpstr>Хвойными называются деревья, у которых листья имеют форму игл. Своё название – «хвойные» они получили от слова «хвоя». Хвоя – это множество зелёных игл, покрывающих ветки деревьев. </vt:lpstr>
      <vt:lpstr>Презентация PowerPoint</vt:lpstr>
      <vt:lpstr>Хвойные деревья отличаются от других деревьев тем, что листья у них не опадают на зиму, в то время как все наши лиственные деревья остаются на самое холодное время года с голыми ветками. </vt:lpstr>
      <vt:lpstr>Презентация PowerPoint</vt:lpstr>
      <vt:lpstr>ель</vt:lpstr>
      <vt:lpstr>сосна</vt:lpstr>
      <vt:lpstr>кедр</vt:lpstr>
      <vt:lpstr>пихта</vt:lpstr>
      <vt:lpstr>Презентация PowerPoint</vt:lpstr>
      <vt:lpstr>Презентация PowerPoint</vt:lpstr>
      <vt:lpstr>Четвёртый лишний</vt:lpstr>
      <vt:lpstr>Презентация PowerPoint</vt:lpstr>
      <vt:lpstr>Презентация PowerPoint</vt:lpstr>
      <vt:lpstr>Отгадайте загадки</vt:lpstr>
      <vt:lpstr>Белоствольные красавицы Дружно встали у дорожки, Книзу веточки спускаются, А на веточках сережки.</vt:lpstr>
      <vt:lpstr>берёза</vt:lpstr>
      <vt:lpstr>С моего цветка берет Пчелка самый вкусный мед. А меня же обижают: Шкуру тонкую сдирают. </vt:lpstr>
      <vt:lpstr>липа</vt:lpstr>
      <vt:lpstr>Малы и неказисты И скромно зеленеют, Но осенью их листья И ягоды краснеют.</vt:lpstr>
      <vt:lpstr>рябина</vt:lpstr>
      <vt:lpstr>Все в покое, замер ветер И деревья все молчат... Нет, не все еще - у этих Листья тихо шелестят. </vt:lpstr>
      <vt:lpstr>осина</vt:lpstr>
      <vt:lpstr>Что же это за девица:  Не швея не мастерица,  Ничего сама не шьет,  А в иголках круглый год. </vt:lpstr>
      <vt:lpstr>ель</vt:lpstr>
      <vt:lpstr>Все знают, что у елки Не листья, а иголки, И так же, как она С иголками ...</vt:lpstr>
      <vt:lpstr>сосна</vt:lpstr>
      <vt:lpstr>Есть у родственницы елки Неколючие иголки, Но, в отличие от елки, Опадают те иголки.</vt:lpstr>
      <vt:lpstr>лиственница</vt:lpstr>
      <vt:lpstr>Угадай-ка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Хвойные и лиственные деревья</dc:title>
  <dc:creator>Людмила</dc:creator>
  <cp:lastModifiedBy>1</cp:lastModifiedBy>
  <cp:revision>37</cp:revision>
  <dcterms:created xsi:type="dcterms:W3CDTF">2014-11-21T15:07:14Z</dcterms:created>
  <dcterms:modified xsi:type="dcterms:W3CDTF">2020-04-24T14:05:03Z</dcterms:modified>
</cp:coreProperties>
</file>