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9"/>
  </p:handoutMasterIdLst>
  <p:sldIdLst>
    <p:sldId id="257" r:id="rId5"/>
    <p:sldId id="261" r:id="rId6"/>
    <p:sldId id="269" r:id="rId7"/>
    <p:sldId id="259" r:id="rId8"/>
    <p:sldId id="260" r:id="rId9"/>
    <p:sldId id="264" r:id="rId10"/>
    <p:sldId id="271" r:id="rId11"/>
    <p:sldId id="266" r:id="rId12"/>
    <p:sldId id="272" r:id="rId13"/>
    <p:sldId id="270" r:id="rId14"/>
    <p:sldId id="265" r:id="rId15"/>
    <p:sldId id="263" r:id="rId16"/>
    <p:sldId id="262" r:id="rId17"/>
    <p:sldId id="26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222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3.png"/><Relationship Id="rId7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513" y="2105835"/>
            <a:ext cx="9144000" cy="2387600"/>
          </a:xfrm>
          <a:prstGeom prst="rect">
            <a:avLst/>
          </a:prstGeo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общеразвивающего вида № 22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Кутского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образования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Экологическое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дошкольников в системе планирования образовательной деятельности в соответствии с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ФГОС. Нравственные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аспекты экологического воспитания дошкольников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092" y="4363304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87" y="1867441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820" y="3512078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020110" y="733499"/>
            <a:ext cx="184731" cy="45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149671" y="4920475"/>
            <a:ext cx="2325637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Составила воспитатель</a:t>
            </a: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Полторанина М.В.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5854">
            <a:off x="722966" y="2495820"/>
            <a:ext cx="958505" cy="4880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03" y="6152116"/>
            <a:ext cx="3082399" cy="52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66168" y="469900"/>
            <a:ext cx="10807700" cy="62357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+mn-lt"/>
              </a:rPr>
              <a:t>Эколого </a:t>
            </a:r>
            <a:r>
              <a:rPr lang="ru-RU" sz="2400" b="1" dirty="0">
                <a:latin typeface="+mn-lt"/>
              </a:rPr>
              <a:t>– развивающая среда должна быть обогащенной</a:t>
            </a:r>
            <a:r>
              <a:rPr lang="ru-RU" sz="2400" b="1" dirty="0" smtClean="0">
                <a:latin typeface="+mn-lt"/>
              </a:rPr>
              <a:t>:</a:t>
            </a:r>
            <a:br>
              <a:rPr lang="ru-RU" sz="2400" b="1" dirty="0" smtClean="0">
                <a:latin typeface="+mn-lt"/>
              </a:rPr>
            </a:br>
            <a:r>
              <a:rPr lang="ru-RU" sz="2400" b="1" dirty="0">
                <a:latin typeface="+mn-lt"/>
              </a:rPr>
              <a:t/>
            </a:r>
            <a:br>
              <a:rPr lang="ru-RU" sz="2400" b="1" dirty="0">
                <a:latin typeface="+mn-lt"/>
              </a:rPr>
            </a:br>
            <a:r>
              <a:rPr lang="ru-RU" sz="2400" b="1" dirty="0">
                <a:latin typeface="+mn-lt"/>
              </a:rPr>
              <a:t>1. цветники </a:t>
            </a:r>
            <a:r>
              <a:rPr lang="ru-RU" sz="2400" dirty="0">
                <a:latin typeface="+mn-lt"/>
              </a:rPr>
              <a:t>(находятся на территории всего детского сада, где посажены разнообразные виды растений и цветов</a:t>
            </a:r>
            <a:r>
              <a:rPr lang="ru-RU" sz="2400" dirty="0" smtClean="0">
                <a:latin typeface="+mn-lt"/>
              </a:rPr>
              <a:t>);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b="1" dirty="0">
                <a:latin typeface="+mn-lt"/>
              </a:rPr>
              <a:t>2. мини-лаборатория </a:t>
            </a:r>
            <a:r>
              <a:rPr lang="ru-RU" sz="2400" dirty="0">
                <a:latin typeface="+mn-lt"/>
              </a:rPr>
              <a:t>(база для исследовательской деятельности: оборудование и материалы для проведения опытов и экспериментов</a:t>
            </a:r>
            <a:r>
              <a:rPr lang="ru-RU" sz="2400" dirty="0" smtClean="0">
                <a:latin typeface="+mn-lt"/>
              </a:rPr>
              <a:t>);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b="1" dirty="0">
                <a:latin typeface="+mn-lt"/>
              </a:rPr>
              <a:t>3. уголок </a:t>
            </a:r>
            <a:r>
              <a:rPr lang="ru-RU" sz="2400" b="1" dirty="0" smtClean="0">
                <a:latin typeface="+mn-lt"/>
              </a:rPr>
              <a:t>природы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(где </a:t>
            </a:r>
            <a:r>
              <a:rPr lang="ru-RU" sz="2400" dirty="0">
                <a:latin typeface="+mn-lt"/>
              </a:rPr>
              <a:t>сосредоточен видовой состав комнатных растений с учетом целей обучения и воспитания</a:t>
            </a:r>
            <a:r>
              <a:rPr lang="ru-RU" sz="2400" dirty="0" smtClean="0">
                <a:latin typeface="+mn-lt"/>
              </a:rPr>
              <a:t>;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b="1" dirty="0">
                <a:latin typeface="+mn-lt"/>
              </a:rPr>
              <a:t>4. мини-огород </a:t>
            </a:r>
            <a:r>
              <a:rPr lang="ru-RU" sz="2400" dirty="0">
                <a:latin typeface="+mn-lt"/>
              </a:rPr>
              <a:t>(используется с целью выработки у детей навыков ухода за растениями; знакомства с культурными и дикими растениями; для наблюдений за условиями произрастания и ухаживают за посаженными цветами на клумбах</a:t>
            </a:r>
            <a:r>
              <a:rPr lang="ru-RU" sz="2400" dirty="0" smtClean="0">
                <a:latin typeface="+mn-lt"/>
              </a:rPr>
              <a:t>);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b="1" dirty="0" smtClean="0">
                <a:latin typeface="+mn-lt"/>
              </a:rPr>
              <a:t>5. </a:t>
            </a:r>
            <a:r>
              <a:rPr lang="ru-RU" sz="2400" b="1" dirty="0">
                <a:latin typeface="+mn-lt"/>
              </a:rPr>
              <a:t>птичий дом </a:t>
            </a:r>
            <a:r>
              <a:rPr lang="ru-RU" sz="2400" dirty="0">
                <a:latin typeface="+mn-lt"/>
              </a:rPr>
              <a:t>(скворечники, кормушки – подкормка птиц</a:t>
            </a:r>
            <a:r>
              <a:rPr lang="ru-RU" sz="2400" dirty="0" smtClean="0">
                <a:latin typeface="+mn-lt"/>
              </a:rPr>
              <a:t>);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b="1" dirty="0" smtClean="0">
                <a:latin typeface="+mn-lt"/>
              </a:rPr>
              <a:t>6. </a:t>
            </a:r>
            <a:r>
              <a:rPr lang="ru-RU" sz="2400" b="1" dirty="0">
                <a:latin typeface="+mn-lt"/>
              </a:rPr>
              <a:t>экологическая </a:t>
            </a:r>
            <a:r>
              <a:rPr lang="ru-RU" sz="2400" b="1" dirty="0" smtClean="0">
                <a:latin typeface="+mn-lt"/>
              </a:rPr>
              <a:t>тропа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(это </a:t>
            </a:r>
            <a:r>
              <a:rPr lang="ru-RU" sz="2400" dirty="0">
                <a:latin typeface="+mn-lt"/>
              </a:rPr>
              <a:t>маршрут по территории детского сада, хорошо озелененного и имеющего интересные природные объекты и </a:t>
            </a:r>
            <a:r>
              <a:rPr lang="ru-RU" sz="2400" dirty="0" smtClean="0">
                <a:latin typeface="+mn-lt"/>
              </a:rPr>
              <a:t>другое)</a:t>
            </a:r>
            <a:endParaRPr lang="ru-RU" sz="24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874" y="1761787"/>
            <a:ext cx="1404330" cy="715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384" y="2799868"/>
            <a:ext cx="1175655" cy="10069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93819" y="3521806"/>
            <a:ext cx="1798138" cy="5701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775" y="6102113"/>
            <a:ext cx="1008264" cy="60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008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059299" y="881418"/>
            <a:ext cx="10388600" cy="5524500"/>
          </a:xfrm>
        </p:spPr>
        <p:txBody>
          <a:bodyPr>
            <a:noAutofit/>
          </a:bodyPr>
          <a:lstStyle/>
          <a:p>
            <a:r>
              <a:rPr lang="ru-RU" sz="2800" b="1" dirty="0"/>
              <a:t>Каждое созданное в саду экологическое пространство имеет широкое значение для экологического образования воспитанников</a:t>
            </a:r>
            <a:r>
              <a:rPr lang="ru-RU" sz="2800" b="1" dirty="0" smtClean="0"/>
              <a:t>.</a:t>
            </a:r>
            <a:br>
              <a:rPr lang="ru-RU" sz="2800" b="1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Работу по экологическому воспитанию дошкольников следует проводить уже начиная с младшего возраста. Дети этого возраста доверчивы и непосредственны, легко включаются в совместную со взрослым практическую деятельность, эмоционально реагируют на его добрый неторопливый тон, охотно повторяют за ним слова и действия.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394" y="3843003"/>
            <a:ext cx="386095" cy="5444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6143879"/>
            <a:ext cx="3082399" cy="5240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90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117600" y="773294"/>
            <a:ext cx="10350501" cy="5056006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Со старшими дошкольниками могут быть проведены разные социально значимые мероприятия: </a:t>
            </a:r>
            <a:r>
              <a:rPr lang="ru-RU" sz="3200" b="1" dirty="0" smtClean="0">
                <a:latin typeface="+mn-lt"/>
              </a:rPr>
              <a:t/>
            </a:r>
            <a:br>
              <a:rPr lang="ru-RU" sz="3200" b="1" dirty="0" smtClean="0">
                <a:latin typeface="+mn-lt"/>
              </a:rPr>
            </a:br>
            <a:r>
              <a:rPr lang="ru-RU" sz="3200" b="1" dirty="0">
                <a:latin typeface="+mn-lt"/>
              </a:rPr>
              <a:t/>
            </a:r>
            <a:br>
              <a:rPr lang="ru-RU" sz="3200" b="1" dirty="0">
                <a:latin typeface="+mn-lt"/>
              </a:rPr>
            </a:br>
            <a:r>
              <a:rPr lang="ru-RU" sz="3200" dirty="0" smtClean="0">
                <a:latin typeface="+mn-lt"/>
              </a:rPr>
              <a:t>«</a:t>
            </a:r>
            <a:r>
              <a:rPr lang="ru-RU" sz="3200" dirty="0">
                <a:latin typeface="+mn-lt"/>
              </a:rPr>
              <a:t>Панорама добрых дел», в которую с декабря по апрель в индивидуальные строчки с фотографией ребенка вносятся все его добрые и хорошие дела, акция «Зеленая елочка – живая иголочка», День Земли и </a:t>
            </a:r>
            <a:r>
              <a:rPr lang="ru-RU" sz="3200" dirty="0" smtClean="0">
                <a:latin typeface="+mn-lt"/>
              </a:rPr>
              <a:t>другие</a:t>
            </a:r>
            <a:endParaRPr lang="ru-RU" sz="3200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75" y="318851"/>
            <a:ext cx="1091325" cy="716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9" y="2020448"/>
            <a:ext cx="899721" cy="952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447" y="6144773"/>
            <a:ext cx="1105253" cy="5793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536" y="1749402"/>
            <a:ext cx="762565" cy="122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054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236772" y="1031437"/>
            <a:ext cx="9697927" cy="48232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Таким </a:t>
            </a:r>
            <a:r>
              <a:rPr lang="ru-RU" sz="3200" dirty="0"/>
              <a:t>образом, формирование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нравственных </a:t>
            </a:r>
            <a:r>
              <a:rPr lang="ru-RU" sz="3200" dirty="0"/>
              <a:t>чувств осуществляется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через </a:t>
            </a:r>
            <a:r>
              <a:rPr lang="ru-RU" sz="3200" dirty="0"/>
              <a:t>экологическое воспитание,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которое </a:t>
            </a:r>
            <a:r>
              <a:rPr lang="ru-RU" sz="3200" dirty="0"/>
              <a:t>было интегрировано во все образовательные области.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/>
              <a:t/>
            </a:r>
            <a:br>
              <a:rPr lang="ru-RU" dirty="0"/>
            </a:b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188" y="5288287"/>
            <a:ext cx="606578" cy="6679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920" y="1666437"/>
            <a:ext cx="789025" cy="6467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6770" y="4624866"/>
            <a:ext cx="680703" cy="663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54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15545" y="2328406"/>
            <a:ext cx="4854732" cy="69958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5000" b="1" dirty="0" smtClean="0"/>
              <a:t>Благодарю за внимание</a:t>
            </a:r>
            <a:r>
              <a:rPr lang="ru-RU" b="1" dirty="0" smtClean="0"/>
              <a:t>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694617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" presetClass="emph" presetSubtype="6" repeatCount="indefinite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A0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132" y="1693355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130300" y="901700"/>
            <a:ext cx="10049626" cy="5211069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5B9BD5">
                    <a:lumMod val="75000"/>
                  </a:srgbClr>
                </a:solidFill>
              </a:rPr>
              <a:t>Одна из основных задач образования, </a:t>
            </a:r>
            <a: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  <a:t/>
            </a:r>
            <a:b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</a:br>
            <a: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  <a:t>в </a:t>
            </a:r>
            <a:r>
              <a:rPr lang="ru-RU" sz="3600" dirty="0">
                <a:solidFill>
                  <a:srgbClr val="5B9BD5">
                    <a:lumMod val="75000"/>
                  </a:srgbClr>
                </a:solidFill>
              </a:rPr>
              <a:t>соответствии с Законом РФ «Об образовании</a:t>
            </a:r>
            <a: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  <a:t>»</a:t>
            </a:r>
            <a:b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</a:br>
            <a: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b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</a:br>
            <a: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  <a:t>– </a:t>
            </a:r>
            <a:r>
              <a:rPr lang="ru-RU" sz="3600" dirty="0">
                <a:solidFill>
                  <a:srgbClr val="5B9BD5">
                    <a:lumMod val="75000"/>
                  </a:srgbClr>
                </a:solidFill>
              </a:rPr>
              <a:t>это формирование духовно-нравственной личности</a:t>
            </a:r>
            <a:r>
              <a:rPr lang="ru-RU" sz="3600" dirty="0" smtClean="0">
                <a:solidFill>
                  <a:srgbClr val="5B9BD5">
                    <a:lumMod val="75000"/>
                  </a:srgbClr>
                </a:solidFill>
              </a:rPr>
              <a:t>.. </a:t>
            </a:r>
            <a:r>
              <a:rPr lang="ru-RU" sz="3600" dirty="0">
                <a:solidFill>
                  <a:srgbClr val="5B9BD5">
                    <a:lumMod val="75000"/>
                  </a:srgbClr>
                </a:solidFill>
              </a:rPr>
              <a:t> </a:t>
            </a:r>
            <a:endParaRPr lang="ru-RU" sz="3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6726" y="608954"/>
            <a:ext cx="932769" cy="9205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34059" y="5739830"/>
            <a:ext cx="674502" cy="66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248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816726" y="584200"/>
            <a:ext cx="10268367" cy="5528569"/>
          </a:xfrm>
        </p:spPr>
        <p:txBody>
          <a:bodyPr>
            <a:normAutofit/>
          </a:bodyPr>
          <a:lstStyle/>
          <a:p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    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</a:rPr>
              <a:t>Экологическое образование дошкольников  </a:t>
            </a:r>
            <a:r>
              <a:rPr lang="ru-RU" sz="2700" dirty="0"/>
              <a:t>-  непрерывный процесс обучения, воспитания и развития ребенка, направленный на формирование его экологической культуры, которая проявляется в эмоционально-положительном отношении к природе, окружающему </a:t>
            </a:r>
            <a:r>
              <a:rPr lang="ru-RU" sz="2700" dirty="0" smtClean="0"/>
              <a:t>миру. </a:t>
            </a:r>
            <a:br>
              <a:rPr lang="ru-RU" sz="2700" dirty="0" smtClean="0"/>
            </a:br>
            <a:endParaRPr lang="ru-RU" sz="3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36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15295" y="596900"/>
            <a:ext cx="11243305" cy="6146800"/>
          </a:xfrm>
        </p:spPr>
        <p:txBody>
          <a:bodyPr>
            <a:no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/>
              <a:t>экологическое </a:t>
            </a:r>
            <a:r>
              <a:rPr lang="ru-RU" sz="3200" dirty="0"/>
              <a:t>воспитание и образование детей – чрезвычайно актуальная проблема настоящего времени: только экологическое мировоззрение, экологическая культура ныне живущих людей могут вывести планету и человечество из того катастрофического состояния, в котором они пребывают сейчас.</a:t>
            </a:r>
            <a:br>
              <a:rPr lang="ru-RU" sz="3200" dirty="0"/>
            </a:br>
            <a:endParaRPr lang="ru-RU" sz="3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04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802186" y="711616"/>
            <a:ext cx="10638187" cy="5232400"/>
          </a:xfrm>
        </p:spPr>
        <p:txBody>
          <a:bodyPr>
            <a:normAutofit/>
          </a:bodyPr>
          <a:lstStyle/>
          <a:p>
            <a:r>
              <a:rPr lang="ru-RU" sz="3600" dirty="0"/>
              <a:t> </a:t>
            </a:r>
            <a:r>
              <a:rPr lang="ru-RU" sz="3600" dirty="0" smtClean="0"/>
              <a:t> Создать </a:t>
            </a:r>
            <a:r>
              <a:rPr lang="ru-RU" sz="3600" dirty="0"/>
              <a:t>эффективную систему экологического образования в детском саду, основанную на интегрированном </a:t>
            </a:r>
            <a:r>
              <a:rPr lang="ru-RU" sz="3600" dirty="0" smtClean="0"/>
              <a:t>подходе можно реализовывать через </a:t>
            </a:r>
            <a:r>
              <a:rPr lang="ru-RU" sz="3600" dirty="0"/>
              <a:t>разные виды </a:t>
            </a:r>
            <a:r>
              <a:rPr lang="ru-RU" sz="3600" dirty="0" smtClean="0"/>
              <a:t>деятельности: </a:t>
            </a:r>
            <a:br>
              <a:rPr lang="ru-RU" sz="3600" dirty="0" smtClean="0"/>
            </a:br>
            <a:r>
              <a:rPr lang="ru-RU" sz="3600" dirty="0" smtClean="0"/>
              <a:t>- </a:t>
            </a:r>
            <a:r>
              <a:rPr lang="ru-RU" sz="3600" i="1" dirty="0" smtClean="0"/>
              <a:t>экспериментирование</a:t>
            </a:r>
            <a:br>
              <a:rPr lang="ru-RU" sz="3600" i="1" dirty="0" smtClean="0"/>
            </a:br>
            <a:r>
              <a:rPr lang="ru-RU" sz="3600" i="1" dirty="0" smtClean="0"/>
              <a:t>- наблюдение </a:t>
            </a:r>
            <a:br>
              <a:rPr lang="ru-RU" sz="3600" i="1" dirty="0" smtClean="0"/>
            </a:br>
            <a:r>
              <a:rPr lang="ru-RU" sz="3600" i="1" dirty="0" smtClean="0"/>
              <a:t> - труд </a:t>
            </a:r>
            <a:br>
              <a:rPr lang="ru-RU" sz="3600" i="1" dirty="0" smtClean="0"/>
            </a:br>
            <a:r>
              <a:rPr lang="ru-RU" sz="3600" i="1" dirty="0" smtClean="0"/>
              <a:t>- игру</a:t>
            </a:r>
            <a:endParaRPr lang="ru-RU" sz="3600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9" y="3944717"/>
            <a:ext cx="408487" cy="3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12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117601" y="596900"/>
            <a:ext cx="9792742" cy="532171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Один </a:t>
            </a:r>
            <a:r>
              <a:rPr lang="ru-RU" sz="3200" dirty="0"/>
              <a:t>из путей повышения эффективности экологического развития состоит в использовании разнообразных методов и приемов работы.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5072303"/>
            <a:ext cx="386095" cy="423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406" y="3556000"/>
            <a:ext cx="786012" cy="7127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4979" y="264899"/>
            <a:ext cx="1011444" cy="66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450182">
            <a:off x="10166018" y="5266846"/>
            <a:ext cx="504788" cy="45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5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442006" y="352590"/>
            <a:ext cx="9467830" cy="6324600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экологической работы с дошкольниками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экологические экскурсии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уроки </a:t>
            </a:r>
            <a:r>
              <a:rPr lang="ru-RU" sz="2400" dirty="0" smtClean="0"/>
              <a:t>доброты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уроки </a:t>
            </a:r>
            <a:r>
              <a:rPr lang="ru-RU" sz="2400" dirty="0" smtClean="0"/>
              <a:t>мышления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экологические </a:t>
            </a:r>
            <a:r>
              <a:rPr lang="ru-RU" sz="2400" dirty="0" smtClean="0"/>
              <a:t>кружки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экологические </a:t>
            </a:r>
            <a:r>
              <a:rPr lang="ru-RU" sz="2400" dirty="0" smtClean="0"/>
              <a:t>конкурсы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экологические аукционы, марафоны, </a:t>
            </a:r>
            <a:r>
              <a:rPr lang="ru-RU" sz="2400" dirty="0" smtClean="0"/>
              <a:t>викторины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экологические </a:t>
            </a:r>
            <a:r>
              <a:rPr lang="ru-RU" sz="2400" dirty="0" smtClean="0"/>
              <a:t>акции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	клуб исследователей </a:t>
            </a:r>
            <a:r>
              <a:rPr lang="ru-RU" sz="2400" dirty="0" smtClean="0"/>
              <a:t>природы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04" y="4812648"/>
            <a:ext cx="386095" cy="423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387" y="2670197"/>
            <a:ext cx="779082" cy="8220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447" y="986837"/>
            <a:ext cx="798187" cy="5240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63" y="4458428"/>
            <a:ext cx="331469" cy="777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9" y="3944717"/>
            <a:ext cx="408487" cy="3215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37906" y="5656049"/>
            <a:ext cx="798645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93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538687" y="371087"/>
            <a:ext cx="11246913" cy="61503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 В дошкольных организациях постоянно идет поиск новых форм работы по формированию начал экологической культуры у детей и развитию экологической культуры взрослых.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Одной </a:t>
            </a:r>
            <a:r>
              <a:rPr lang="ru-RU" sz="3200" dirty="0"/>
              <a:t>из таких форм работы является </a:t>
            </a:r>
            <a:r>
              <a:rPr lang="ru-RU" sz="3200" i="1" dirty="0" smtClean="0"/>
              <a:t>экологическая агитбригада</a:t>
            </a:r>
            <a:r>
              <a:rPr lang="ru-RU" sz="3200" i="1" dirty="0"/>
              <a:t>.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.</a:t>
            </a:r>
            <a:endParaRPr lang="ru-RU" sz="3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994" y="2822700"/>
            <a:ext cx="1798138" cy="570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056" y="2319202"/>
            <a:ext cx="1175655" cy="10069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35" y="2257270"/>
            <a:ext cx="1404330" cy="715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86" y="5917941"/>
            <a:ext cx="1008264" cy="60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749" y="520700"/>
            <a:ext cx="10357612" cy="58165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600" dirty="0"/>
              <a:t>Экологическое воспитание осуществляется в детском саду через весь педагогический процесс. В реализации задач экологического воспитания большое значение имеет природное окружение в детском </a:t>
            </a:r>
            <a:r>
              <a:rPr lang="ru-RU" sz="3600" dirty="0" smtClean="0"/>
              <a:t>саду</a:t>
            </a:r>
            <a:r>
              <a:rPr lang="ru-RU" sz="3600" dirty="0"/>
              <a:t>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5248589"/>
            <a:ext cx="1335476" cy="4084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49" y="2111566"/>
            <a:ext cx="958505" cy="488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68038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171" y="5386035"/>
            <a:ext cx="827313" cy="8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4" y="58369"/>
            <a:ext cx="932845" cy="9246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17594" y="5166654"/>
            <a:ext cx="1432585" cy="43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705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6E651B-F8A4-462D-AD53-A41449326690}">
  <ds:schemaRefs>
    <ds:schemaRef ds:uri="http://schemas.microsoft.com/sharepoint/v3"/>
    <ds:schemaRef ds:uri="2547570a-e5f4-4946-a4c3-82580e42479e"/>
    <ds:schemaRef ds:uri="http://schemas.microsoft.com/office/2006/documentManagement/types"/>
    <ds:schemaRef ds:uri="6ee78bd2-4339-4042-adc0-bcc646419980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583</Words>
  <Application>Microsoft Office PowerPoint</Application>
  <PresentationFormat>Widescreen</PresentationFormat>
  <Paragraphs>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Segoe UI</vt:lpstr>
      <vt:lpstr>Segoe UI Light</vt:lpstr>
      <vt:lpstr>Times New Roman</vt:lpstr>
      <vt:lpstr>Тема1</vt:lpstr>
      <vt:lpstr>   Муниципальное дошкольное образовательное учреждение детский сад общеразвивающего вида № 22  Усть - Кутского муниципального образования  Экологическое воспитание дошкольников в системе планирования образовательной деятельности в соответствии с ФГОС. Нравственные аспекты экологического воспитания дошкольников</vt:lpstr>
      <vt:lpstr>Одна из основных задач образования,  в соответствии с Законом РФ «Об образовании»   – это формирование духовно-нравственной личности..  </vt:lpstr>
      <vt:lpstr>      Экологическое образование дошкольников  -  непрерывный процесс обучения, воспитания и развития ребенка, направленный на формирование его экологической культуры, которая проявляется в эмоционально-положительном отношении к природе, окружающему миру.  </vt:lpstr>
      <vt:lpstr> Актуальность  экологическое воспитание и образование детей – чрезвычайно актуальная проблема настоящего времени: только экологическое мировоззрение, экологическая культура ныне живущих людей могут вывести планету и человечество из того катастрофического состояния, в котором они пребывают сейчас. </vt:lpstr>
      <vt:lpstr>  Создать эффективную систему экологического образования в детском саду, основанную на интегрированном подходе можно реализовывать через разные виды деятельности:  - экспериментирование - наблюдение   - труд  - игру</vt:lpstr>
      <vt:lpstr>Один из путей повышения эффективности экологического развития состоит в использовании разнообразных методов и приемов работы. </vt:lpstr>
      <vt:lpstr> Формы и методы экологической работы с дошкольниками:  экологические экскурсии  уроки доброты  уроки мышления  экологические кружки  экологические конкурсы  экологические аукционы, марафоны, викторины  экологические акции  клуб исследователей природы </vt:lpstr>
      <vt:lpstr> В дошкольных организациях постоянно идет поиск новых форм работы по формированию начал экологической культуры у детей и развитию экологической культуры взрослых.  Одной из таких форм работы является экологическая агитбригада.  .</vt:lpstr>
      <vt:lpstr>Экологическое воспитание осуществляется в детском саду через весь педагогический процесс. В реализации задач экологического воспитания большое значение имеет природное окружение в детском саду </vt:lpstr>
      <vt:lpstr>Эколого – развивающая среда должна быть обогащенной:  1. цветники (находятся на территории всего детского сада, где посажены разнообразные виды растений и цветов); 2. мини-лаборатория (база для исследовательской деятельности: оборудование и материалы для проведения опытов и экспериментов); 3. уголок природы (где сосредоточен видовой состав комнатных растений с учетом целей обучения и воспитания; 4. мини-огород (используется с целью выработки у детей навыков ухода за растениями; знакомства с культурными и дикими растениями; для наблюдений за условиями произрастания и ухаживают за посаженными цветами на клумбах); 5. птичий дом (скворечники, кормушки – подкормка птиц); 6. экологическая тропа (это маршрут по территории детского сада, хорошо озелененного и имеющего интересные природные объекты и другое)</vt:lpstr>
      <vt:lpstr>Каждое созданное в саду экологическое пространство имеет широкое значение для экологического образования воспитанников.  Работу по экологическому воспитанию дошкольников следует проводить уже начиная с младшего возраста. Дети этого возраста доверчивы и непосредственны, легко включаются в совместную со взрослым практическую деятельность, эмоционально реагируют на его добрый неторопливый тон, охотно повторяют за ним слова и действия. </vt:lpstr>
      <vt:lpstr>Со старшими дошкольниками могут быть проведены разные социально значимые мероприятия:   «Панорама добрых дел», в которую с декабря по апрель в индивидуальные строчки с фотографией ребенка вносятся все его добрые и хорошие дела, акция «Зеленая елочка – живая иголочка», День Земли и другие</vt:lpstr>
      <vt:lpstr>  Таким образом, формирование  нравственных чувств осуществляется  через экологическое воспитание,  которое было интегрировано во все образовательные области.   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2024-01-15T18:28:43Z</dcterms:created>
  <dcterms:modified xsi:type="dcterms:W3CDTF">2024-12-06T02:31:51Z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