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slideshow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9" r:id="rId4"/>
  </p:sldMasterIdLst>
  <p:handoutMasterIdLst>
    <p:handoutMasterId r:id="rId19"/>
  </p:handoutMasterIdLst>
  <p:sldIdLst>
    <p:sldId id="257" r:id="rId5"/>
    <p:sldId id="261" r:id="rId6"/>
    <p:sldId id="269" r:id="rId7"/>
    <p:sldId id="259" r:id="rId8"/>
    <p:sldId id="260" r:id="rId9"/>
    <p:sldId id="264" r:id="rId10"/>
    <p:sldId id="271" r:id="rId11"/>
    <p:sldId id="266" r:id="rId12"/>
    <p:sldId id="272" r:id="rId13"/>
    <p:sldId id="270" r:id="rId14"/>
    <p:sldId id="265" r:id="rId15"/>
    <p:sldId id="263" r:id="rId16"/>
    <p:sldId id="262" r:id="rId17"/>
    <p:sldId id="267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D0D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3" d="100"/>
          <a:sy n="83" d="100"/>
        </p:scale>
        <p:origin x="-222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DF3F9-A383-40CF-841B-6426D82ECB85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DF9E2-D527-45E4-B727-833247D273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275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2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27.png"/><Relationship Id="rId2" Type="http://schemas.openxmlformats.org/officeDocument/2006/relationships/image" Target="../media/image3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5.png"/><Relationship Id="rId5" Type="http://schemas.openxmlformats.org/officeDocument/2006/relationships/image" Target="../media/image29.png"/><Relationship Id="rId4" Type="http://schemas.openxmlformats.org/officeDocument/2006/relationships/image" Target="../media/image34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31.png"/><Relationship Id="rId7" Type="http://schemas.openxmlformats.org/officeDocument/2006/relationships/image" Target="../media/image15.pn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6.png"/><Relationship Id="rId11" Type="http://schemas.openxmlformats.org/officeDocument/2006/relationships/image" Target="../media/image28.png"/><Relationship Id="rId5" Type="http://schemas.openxmlformats.org/officeDocument/2006/relationships/image" Target="../media/image14.png"/><Relationship Id="rId10" Type="http://schemas.openxmlformats.org/officeDocument/2006/relationships/image" Target="../media/image13.png"/><Relationship Id="rId4" Type="http://schemas.openxmlformats.org/officeDocument/2006/relationships/image" Target="../media/image32.png"/><Relationship Id="rId9" Type="http://schemas.openxmlformats.org/officeDocument/2006/relationships/image" Target="../media/image1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2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9165" y="160118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5012" y="4566542"/>
            <a:ext cx="5761973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66536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41" y="5928607"/>
            <a:ext cx="1086121" cy="56927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41" y="249293"/>
            <a:ext cx="798187" cy="52400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906" y="1390262"/>
            <a:ext cx="678815" cy="71828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474" y="1031437"/>
            <a:ext cx="762565" cy="1223076"/>
          </a:xfrm>
          <a:prstGeom prst="rect">
            <a:avLst/>
          </a:prstGeom>
        </p:spPr>
      </p:pic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126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488" y="3856564"/>
            <a:ext cx="606578" cy="66791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004" y="4423435"/>
            <a:ext cx="870858" cy="8648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0518" y="1031437"/>
            <a:ext cx="789025" cy="64674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6070" y="3193142"/>
            <a:ext cx="680703" cy="663421"/>
          </a:xfrm>
          <a:prstGeom prst="rect">
            <a:avLst/>
          </a:prstGeom>
        </p:spPr>
      </p:pic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414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3611" y="1153529"/>
            <a:ext cx="1390613" cy="119111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75" y="2281641"/>
            <a:ext cx="795802" cy="127638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881" y="5063752"/>
            <a:ext cx="1108023" cy="56420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762" y="63328"/>
            <a:ext cx="726094" cy="76830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884" y="428151"/>
            <a:ext cx="758559" cy="49434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288" y="6267711"/>
            <a:ext cx="2502011" cy="425398"/>
          </a:xfrm>
          <a:prstGeom prst="rect">
            <a:avLst/>
          </a:prstGeom>
        </p:spPr>
      </p:pic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2498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езуль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679045" y="2569706"/>
            <a:ext cx="5493984" cy="699587"/>
          </a:xfrm>
          <a:prstGeom prst="rect">
            <a:avLst/>
          </a:prstGeom>
        </p:spPr>
        <p:txBody>
          <a:bodyPr/>
          <a:lstStyle>
            <a:lvl1pPr>
              <a:defRPr sz="4000" b="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253" y="3701964"/>
            <a:ext cx="1008264" cy="60348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488" y="3856564"/>
            <a:ext cx="606578" cy="667917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0518" y="1031437"/>
            <a:ext cx="789025" cy="64674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707" y="144010"/>
            <a:ext cx="798187" cy="524001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421" y="4305451"/>
            <a:ext cx="365839" cy="29189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55" y="3514890"/>
            <a:ext cx="342592" cy="374148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783" y="3126050"/>
            <a:ext cx="331469" cy="777679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5555" y="668011"/>
            <a:ext cx="1077995" cy="1387918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801" y="1727119"/>
            <a:ext cx="623266" cy="657619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41" y="5928607"/>
            <a:ext cx="1086121" cy="56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676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C -0.00833 0.00278 -0.01823 0.0051 -0.0237 0.01181 C -0.02904 0.01945 -0.03255 0.02963 -0.03633 0.03982 C -0.04023 0.04977 -0.0401 0.06088 -0.03997 0.07223 C -0.03958 0.08264 -0.03867 0.09468 -0.03359 0.10695 C -0.02969 0.11852 -0.02148 0.13056 -0.01185 0.14121 C -0.00352 0.15163 0.00716 0.16088 0.01823 0.16922 C 0.02917 0.17663 0.04062 0.18311 0.05104 0.18704 C 0.06276 0.19121 0.07344 0.1926 0.08372 0.19028 C 0.09271 0.18843 0.10117 0.18496 0.10755 0.17778 C 0.11328 0.17153 0.11745 0.16065 0.11888 0.15047 C 0.12201 0.14213 0.12227 0.12987 0.11901 0.11783 C 0.11628 0.10649 0.10911 0.09514 0.09857 0.08588 C 0.0875 0.07686 0.07591 0.07431 0.06719 0.07593 C 0.05951 0.07848 0.05326 0.08565 0.05013 0.0963 C 0.04818 0.10764 0.0474 0.11852 0.05052 0.12987 C 0.05378 0.14098 0.0526 0.14213 0.0694 0.16389 C 0.08424 0.18519 0.10156 0.19075 0.11224 0.19723 C 0.12214 0.20278 0.13112 0.20371 0.14219 0.20625 C 0.1543 0.20788 0.16536 0.2051 0.17279 0.20163 C 0.18099 0.19885 0.18477 0.19144 0.19102 0.17963 C 0.19648 0.1669 0.19792 0.16065 0.19935 0.14977 C 0.20104 0.13959 0.20286 0.12917 0.20508 0.11899 " pathEditMode="relative" rAng="1020000" ptsTypes="AAAAAAAAAAAAAAAAAAAAA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56" y="1217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3.7037E-7 L 0.13047 -0.08264 C 0.15768 -0.10069 0.19831 -0.11157 0.24115 -0.11157 C 0.28985 -0.11157 0.32891 -0.10069 0.35612 -0.08264 L 0.48698 -3.7037E-7 " pathEditMode="relative" rAng="0" ptsTypes="AAA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49" y="-557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3.7037E-7 L -0.47812 -0.0141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06" y="-71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-0.07838 0.00463 " pathEditMode="relative" rAng="0" ptsTypes="AA">
                                      <p:cBhvr>
                                        <p:cTn id="12" dur="4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9" y="23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7037E-6 L 0.03242 0.200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5" y="1002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1.48148E-6 L -0.18568 -0.1870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5" y="-935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_вопрос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6117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4710" y="3719630"/>
            <a:ext cx="749676" cy="7753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5836" y="4946754"/>
            <a:ext cx="1313458" cy="40171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1" y="1608417"/>
            <a:ext cx="1180646" cy="6011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34" y="3462687"/>
            <a:ext cx="785245" cy="77835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252" y="560779"/>
            <a:ext cx="1131863" cy="969486"/>
          </a:xfrm>
          <a:prstGeom prst="rect">
            <a:avLst/>
          </a:prstGeom>
        </p:spPr>
      </p:pic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140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5" y="1731776"/>
            <a:ext cx="973361" cy="125320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185" y="991277"/>
            <a:ext cx="523657" cy="141608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4015" y="3758386"/>
            <a:ext cx="916723" cy="7314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286" y="147017"/>
            <a:ext cx="722633" cy="717650"/>
          </a:xfrm>
          <a:prstGeom prst="rect">
            <a:avLst/>
          </a:prstGeom>
        </p:spPr>
      </p:pic>
      <p:sp>
        <p:nvSpPr>
          <p:cNvPr id="23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6519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1971" y="182485"/>
            <a:ext cx="623266" cy="657619"/>
          </a:xfrm>
          <a:prstGeom prst="rect">
            <a:avLst/>
          </a:prstGeom>
        </p:spPr>
      </p:pic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643" y="923337"/>
            <a:ext cx="798187" cy="52400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467" y="3327816"/>
            <a:ext cx="342592" cy="37414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323" y="4615103"/>
            <a:ext cx="386095" cy="423459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807" y="3327816"/>
            <a:ext cx="331469" cy="77767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56" y="3932944"/>
            <a:ext cx="408487" cy="345101"/>
          </a:xfrm>
          <a:prstGeom prst="rect">
            <a:avLst/>
          </a:prstGeom>
        </p:spPr>
      </p:pic>
      <p:sp>
        <p:nvSpPr>
          <p:cNvPr id="15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8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7089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098" y="696303"/>
            <a:ext cx="1077995" cy="138791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1018" y="323990"/>
            <a:ext cx="526988" cy="142509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1018" y="2105282"/>
            <a:ext cx="829574" cy="82385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413" y="5101326"/>
            <a:ext cx="895279" cy="45587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75" y="1529530"/>
            <a:ext cx="1153102" cy="987678"/>
          </a:xfrm>
          <a:prstGeom prst="rect">
            <a:avLst/>
          </a:prstGeom>
        </p:spPr>
      </p:pic>
      <p:sp>
        <p:nvSpPr>
          <p:cNvPr id="15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3335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873" y="3758386"/>
            <a:ext cx="861745" cy="78141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467" y="3327816"/>
            <a:ext cx="342592" cy="37414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323" y="4615103"/>
            <a:ext cx="386095" cy="42345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807" y="3327816"/>
            <a:ext cx="331469" cy="77767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56" y="3932944"/>
            <a:ext cx="408487" cy="345101"/>
          </a:xfrm>
          <a:prstGeom prst="rect">
            <a:avLst/>
          </a:prstGeom>
        </p:spPr>
      </p:pic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8559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7978" y="1491330"/>
            <a:ext cx="1404330" cy="71509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22" y="1749087"/>
            <a:ext cx="1175655" cy="100699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7486" y="6032241"/>
            <a:ext cx="1008264" cy="6034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69348" y="4859421"/>
            <a:ext cx="1798138" cy="570115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287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288" y="6267711"/>
            <a:ext cx="2502011" cy="42539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64" y="2779905"/>
            <a:ext cx="331469" cy="77767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99" y="3843003"/>
            <a:ext cx="408487" cy="34510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987" y="1753346"/>
            <a:ext cx="342592" cy="37414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6794" y="3643668"/>
            <a:ext cx="386095" cy="423459"/>
          </a:xfrm>
          <a:prstGeom prst="rect">
            <a:avLst/>
          </a:prstGeom>
        </p:spPr>
      </p:pic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1967651" y="1031437"/>
            <a:ext cx="4223287" cy="3795396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939226" y="1032932"/>
            <a:ext cx="2733549" cy="698271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>
              <a:buFontTx/>
              <a:buNone/>
              <a:defRPr sz="1400">
                <a:solidFill>
                  <a:srgbClr val="418E0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Правильный ответ</a:t>
            </a:r>
            <a:endParaRPr lang="en-US" dirty="0"/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939226" y="2072896"/>
            <a:ext cx="2733549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939226" y="3066291"/>
            <a:ext cx="2760430" cy="699766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</p:spPr>
        <p:txBody>
          <a:bodyPr anchor="ctr"/>
          <a:lstStyle>
            <a:lvl1pPr marL="0" indent="0" algn="ctr">
              <a:buFontTx/>
              <a:buNone/>
              <a:defRPr sz="2000"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3429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6858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0287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371600" indent="0" algn="ctr">
              <a:buFontTx/>
              <a:buNone/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Неправильный ответ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2906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12630"/>
            <a:ext cx="2806383" cy="324537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310" y="2319185"/>
            <a:ext cx="3911690" cy="4538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0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86" r:id="rId13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7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3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23.png"/><Relationship Id="rId7" Type="http://schemas.openxmlformats.org/officeDocument/2006/relationships/image" Target="../media/image3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7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0513" y="2105835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учреждение детский сад общеразвивающего вида № 22 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Усть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Кутского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муниципального образования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Экологическое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воспитание дошкольников в системе планирования образовательной деятельности в соответствии с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ФГОС. Нравственные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аспекты экологического воспитания дошкольников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092" y="4363304"/>
            <a:ext cx="1107942" cy="33885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587" y="1867441"/>
            <a:ext cx="958505" cy="48807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163" y="1097202"/>
            <a:ext cx="1393373" cy="11934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820" y="3512078"/>
            <a:ext cx="827313" cy="85564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73" y="2931886"/>
            <a:ext cx="932845" cy="924662"/>
          </a:xfrm>
          <a:prstGeom prst="rect">
            <a:avLst/>
          </a:prstGeom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020110" y="733499"/>
            <a:ext cx="184731" cy="456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9149671" y="4920475"/>
            <a:ext cx="2325637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Составила воспитатель</a:t>
            </a:r>
          </a:p>
          <a:p>
            <a:pPr marL="0" marR="0" lvl="0" indent="0" algn="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Полторанина М.В.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95854">
            <a:off x="722966" y="2495820"/>
            <a:ext cx="958505" cy="48807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003" y="6152116"/>
            <a:ext cx="3082399" cy="52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8021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466168" y="469900"/>
            <a:ext cx="10807700" cy="62357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+mn-lt"/>
              </a:rPr>
              <a:t>Эколого </a:t>
            </a:r>
            <a:r>
              <a:rPr lang="ru-RU" sz="2400" b="1" dirty="0">
                <a:latin typeface="+mn-lt"/>
              </a:rPr>
              <a:t>– развивающая среда должна быть обогащенной</a:t>
            </a:r>
            <a:r>
              <a:rPr lang="ru-RU" sz="2400" b="1" dirty="0" smtClean="0">
                <a:latin typeface="+mn-lt"/>
              </a:rPr>
              <a:t>:</a:t>
            </a:r>
            <a:br>
              <a:rPr lang="ru-RU" sz="2400" b="1" dirty="0" smtClean="0">
                <a:latin typeface="+mn-lt"/>
              </a:rPr>
            </a:br>
            <a:r>
              <a:rPr lang="ru-RU" sz="2400" b="1" dirty="0">
                <a:latin typeface="+mn-lt"/>
              </a:rPr>
              <a:t/>
            </a:r>
            <a:br>
              <a:rPr lang="ru-RU" sz="2400" b="1" dirty="0">
                <a:latin typeface="+mn-lt"/>
              </a:rPr>
            </a:br>
            <a:r>
              <a:rPr lang="ru-RU" sz="2400" b="1" dirty="0">
                <a:latin typeface="+mn-lt"/>
              </a:rPr>
              <a:t>1. цветники </a:t>
            </a:r>
            <a:r>
              <a:rPr lang="ru-RU" sz="2400" dirty="0">
                <a:latin typeface="+mn-lt"/>
              </a:rPr>
              <a:t>(находятся на территории всего детского сада, где посажены разнообразные виды растений и цветов</a:t>
            </a:r>
            <a:r>
              <a:rPr lang="ru-RU" sz="2400" dirty="0" smtClean="0">
                <a:latin typeface="+mn-lt"/>
              </a:rPr>
              <a:t>);</a:t>
            </a: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r>
              <a:rPr lang="ru-RU" sz="2400" b="1" dirty="0">
                <a:latin typeface="+mn-lt"/>
              </a:rPr>
              <a:t>2. мини-лаборатория </a:t>
            </a:r>
            <a:r>
              <a:rPr lang="ru-RU" sz="2400" dirty="0">
                <a:latin typeface="+mn-lt"/>
              </a:rPr>
              <a:t>(база для исследовательской деятельности: оборудование и материалы для проведения опытов и экспериментов</a:t>
            </a:r>
            <a:r>
              <a:rPr lang="ru-RU" sz="2400" dirty="0" smtClean="0">
                <a:latin typeface="+mn-lt"/>
              </a:rPr>
              <a:t>);</a:t>
            </a: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r>
              <a:rPr lang="ru-RU" sz="2400" b="1" dirty="0">
                <a:latin typeface="+mn-lt"/>
              </a:rPr>
              <a:t>3. уголок </a:t>
            </a:r>
            <a:r>
              <a:rPr lang="ru-RU" sz="2400" b="1" dirty="0" smtClean="0">
                <a:latin typeface="+mn-lt"/>
              </a:rPr>
              <a:t>природы</a:t>
            </a:r>
            <a:r>
              <a:rPr lang="ru-RU" sz="2400" dirty="0">
                <a:latin typeface="+mn-lt"/>
              </a:rPr>
              <a:t> </a:t>
            </a:r>
            <a:r>
              <a:rPr lang="ru-RU" sz="2400" dirty="0" smtClean="0">
                <a:latin typeface="+mn-lt"/>
              </a:rPr>
              <a:t>(где </a:t>
            </a:r>
            <a:r>
              <a:rPr lang="ru-RU" sz="2400" dirty="0">
                <a:latin typeface="+mn-lt"/>
              </a:rPr>
              <a:t>сосредоточен видовой состав комнатных растений с учетом целей обучения и воспитания</a:t>
            </a:r>
            <a:r>
              <a:rPr lang="ru-RU" sz="2400" dirty="0" smtClean="0">
                <a:latin typeface="+mn-lt"/>
              </a:rPr>
              <a:t>;</a:t>
            </a: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r>
              <a:rPr lang="ru-RU" sz="2400" b="1" dirty="0">
                <a:latin typeface="+mn-lt"/>
              </a:rPr>
              <a:t>4. мини-огород </a:t>
            </a:r>
            <a:r>
              <a:rPr lang="ru-RU" sz="2400" dirty="0">
                <a:latin typeface="+mn-lt"/>
              </a:rPr>
              <a:t>(используется с целью выработки у детей навыков ухода за растениями; знакомства с культурными и дикими растениями; для наблюдений за условиями произрастания и ухаживают за посаженными цветами на клумбах</a:t>
            </a:r>
            <a:r>
              <a:rPr lang="ru-RU" sz="2400" dirty="0" smtClean="0">
                <a:latin typeface="+mn-lt"/>
              </a:rPr>
              <a:t>);</a:t>
            </a: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r>
              <a:rPr lang="ru-RU" sz="2400" b="1" dirty="0" smtClean="0">
                <a:latin typeface="+mn-lt"/>
              </a:rPr>
              <a:t>5. </a:t>
            </a:r>
            <a:r>
              <a:rPr lang="ru-RU" sz="2400" b="1" dirty="0">
                <a:latin typeface="+mn-lt"/>
              </a:rPr>
              <a:t>птичий дом </a:t>
            </a:r>
            <a:r>
              <a:rPr lang="ru-RU" sz="2400" dirty="0">
                <a:latin typeface="+mn-lt"/>
              </a:rPr>
              <a:t>(скворечники, кормушки – подкормка птиц</a:t>
            </a:r>
            <a:r>
              <a:rPr lang="ru-RU" sz="2400" dirty="0" smtClean="0">
                <a:latin typeface="+mn-lt"/>
              </a:rPr>
              <a:t>);</a:t>
            </a:r>
            <a:r>
              <a:rPr lang="ru-RU" sz="2400" dirty="0">
                <a:latin typeface="+mn-lt"/>
              </a:rPr>
              <a:t/>
            </a:r>
            <a:br>
              <a:rPr lang="ru-RU" sz="2400" dirty="0">
                <a:latin typeface="+mn-lt"/>
              </a:rPr>
            </a:br>
            <a:r>
              <a:rPr lang="ru-RU" sz="2400" b="1" dirty="0" smtClean="0">
                <a:latin typeface="+mn-lt"/>
              </a:rPr>
              <a:t>6. </a:t>
            </a:r>
            <a:r>
              <a:rPr lang="ru-RU" sz="2400" b="1" dirty="0">
                <a:latin typeface="+mn-lt"/>
              </a:rPr>
              <a:t>экологическая </a:t>
            </a:r>
            <a:r>
              <a:rPr lang="ru-RU" sz="2400" b="1" dirty="0" smtClean="0">
                <a:latin typeface="+mn-lt"/>
              </a:rPr>
              <a:t>тропа</a:t>
            </a:r>
            <a:r>
              <a:rPr lang="ru-RU" sz="2400" dirty="0">
                <a:latin typeface="+mn-lt"/>
              </a:rPr>
              <a:t> </a:t>
            </a:r>
            <a:r>
              <a:rPr lang="ru-RU" sz="2400" dirty="0" smtClean="0">
                <a:latin typeface="+mn-lt"/>
              </a:rPr>
              <a:t>(это </a:t>
            </a:r>
            <a:r>
              <a:rPr lang="ru-RU" sz="2400" dirty="0">
                <a:latin typeface="+mn-lt"/>
              </a:rPr>
              <a:t>маршрут по территории детского сада, хорошо озелененного и имеющего интересные природные объекты и </a:t>
            </a:r>
            <a:r>
              <a:rPr lang="ru-RU" sz="2400" dirty="0" smtClean="0">
                <a:latin typeface="+mn-lt"/>
              </a:rPr>
              <a:t>другое)</a:t>
            </a:r>
            <a:endParaRPr lang="ru-RU" sz="2400" dirty="0">
              <a:latin typeface="+mn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9874" y="1761787"/>
            <a:ext cx="1404330" cy="71509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6384" y="2799868"/>
            <a:ext cx="1175655" cy="100699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93819" y="3521806"/>
            <a:ext cx="1798138" cy="57011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775" y="6102113"/>
            <a:ext cx="1008264" cy="60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6008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059299" y="881418"/>
            <a:ext cx="10388600" cy="5524500"/>
          </a:xfrm>
        </p:spPr>
        <p:txBody>
          <a:bodyPr>
            <a:noAutofit/>
          </a:bodyPr>
          <a:lstStyle/>
          <a:p>
            <a:r>
              <a:rPr lang="ru-RU" sz="2800" b="1" dirty="0"/>
              <a:t>Каждое созданное в саду экологическое пространство имеет широкое значение для экологического образования воспитанников</a:t>
            </a:r>
            <a:r>
              <a:rPr lang="ru-RU" sz="2800" b="1" dirty="0" smtClean="0"/>
              <a:t>.</a:t>
            </a:r>
            <a:br>
              <a:rPr lang="ru-RU" sz="2800" b="1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Работу по экологическому воспитанию дошкольников следует проводить уже начиная с младшего возраста. Дети этого возраста доверчивы и непосредственны, легко включаются в совместную со взрослым практическую деятельность, эмоционально реагируют на его добрый неторопливый тон, охотно повторяют за ним слова и действия.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5394" y="3843003"/>
            <a:ext cx="386095" cy="54443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99" y="3843003"/>
            <a:ext cx="408487" cy="34510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6143879"/>
            <a:ext cx="3082399" cy="52407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64" y="2779905"/>
            <a:ext cx="331469" cy="77767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987" y="1753346"/>
            <a:ext cx="342592" cy="37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3904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1117600" y="773294"/>
            <a:ext cx="10350501" cy="5056006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+mn-lt"/>
              </a:rPr>
              <a:t>Со старшими дошкольниками могут быть проведены разные социально значимые мероприятия: </a:t>
            </a:r>
            <a:r>
              <a:rPr lang="ru-RU" sz="3200" b="1" dirty="0" smtClean="0">
                <a:latin typeface="+mn-lt"/>
              </a:rPr>
              <a:t/>
            </a:r>
            <a:br>
              <a:rPr lang="ru-RU" sz="3200" b="1" dirty="0" smtClean="0">
                <a:latin typeface="+mn-lt"/>
              </a:rPr>
            </a:br>
            <a:r>
              <a:rPr lang="ru-RU" sz="3200" b="1" dirty="0">
                <a:latin typeface="+mn-lt"/>
              </a:rPr>
              <a:t/>
            </a:r>
            <a:br>
              <a:rPr lang="ru-RU" sz="3200" b="1" dirty="0">
                <a:latin typeface="+mn-lt"/>
              </a:rPr>
            </a:br>
            <a:r>
              <a:rPr lang="ru-RU" sz="3200" dirty="0" smtClean="0">
                <a:latin typeface="+mn-lt"/>
              </a:rPr>
              <a:t>«</a:t>
            </a:r>
            <a:r>
              <a:rPr lang="ru-RU" sz="3200" dirty="0">
                <a:latin typeface="+mn-lt"/>
              </a:rPr>
              <a:t>Панорама добрых дел», в которую с декабря по апрель в индивидуальные строчки с фотографией ребенка вносятся все его добрые и хорошие дела, акция «Зеленая елочка – живая иголочка», День Земли и </a:t>
            </a:r>
            <a:r>
              <a:rPr lang="ru-RU" sz="3200" dirty="0" smtClean="0">
                <a:latin typeface="+mn-lt"/>
              </a:rPr>
              <a:t>другие</a:t>
            </a:r>
            <a:endParaRPr lang="ru-RU" sz="3200" dirty="0">
              <a:latin typeface="+mn-lt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275" y="318851"/>
            <a:ext cx="1091325" cy="71644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39" y="2020448"/>
            <a:ext cx="899721" cy="95203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447" y="6144773"/>
            <a:ext cx="1105253" cy="57930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536" y="1749402"/>
            <a:ext cx="762565" cy="1223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2054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1236772" y="1031437"/>
            <a:ext cx="9697927" cy="48232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200" dirty="0" smtClean="0"/>
              <a:t>Таким </a:t>
            </a:r>
            <a:r>
              <a:rPr lang="ru-RU" sz="3200" dirty="0"/>
              <a:t>образом, формирование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нравственных </a:t>
            </a:r>
            <a:r>
              <a:rPr lang="ru-RU" sz="3200" dirty="0"/>
              <a:t>чувств осуществляется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через </a:t>
            </a:r>
            <a:r>
              <a:rPr lang="ru-RU" sz="3200" dirty="0"/>
              <a:t>экологическое воспитание,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которое </a:t>
            </a:r>
            <a:r>
              <a:rPr lang="ru-RU" sz="3200" dirty="0"/>
              <a:t>было интегрировано во все образовательные области.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/>
              <a:t/>
            </a:r>
            <a:br>
              <a:rPr lang="ru-RU" dirty="0"/>
            </a:br>
            <a:endParaRPr lang="ru-RU" sz="4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188" y="5288287"/>
            <a:ext cx="606578" cy="66791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920" y="1666437"/>
            <a:ext cx="789025" cy="64674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6770" y="4624866"/>
            <a:ext cx="680703" cy="66342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004" y="4423435"/>
            <a:ext cx="870858" cy="864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1542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615545" y="2328406"/>
            <a:ext cx="4854732" cy="699587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5000" b="1" dirty="0" smtClean="0"/>
              <a:t>Благодарю за внимание</a:t>
            </a:r>
            <a:r>
              <a:rPr lang="ru-RU" b="1" dirty="0" smtClean="0"/>
              <a:t>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694617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6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3" presetClass="emph" presetSubtype="6" repeatCount="indefinite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2CA07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2"/>
      <p:bldP spid="4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098" y="696303"/>
            <a:ext cx="1077995" cy="1387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1018" y="323990"/>
            <a:ext cx="526988" cy="142509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2132" y="1693355"/>
            <a:ext cx="829574" cy="823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413" y="5101326"/>
            <a:ext cx="895279" cy="45587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75" y="1529530"/>
            <a:ext cx="1153102" cy="987678"/>
          </a:xfrm>
          <a:prstGeom prst="rect">
            <a:avLst/>
          </a:prstGeom>
        </p:spPr>
      </p:pic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130300" y="901700"/>
            <a:ext cx="10049626" cy="5211069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5B9BD5">
                    <a:lumMod val="75000"/>
                  </a:srgbClr>
                </a:solidFill>
              </a:rPr>
              <a:t>Одна из основных задач образования, </a:t>
            </a:r>
            <a:r>
              <a:rPr lang="ru-RU" sz="3600" dirty="0" smtClean="0">
                <a:solidFill>
                  <a:srgbClr val="5B9BD5">
                    <a:lumMod val="75000"/>
                  </a:srgbClr>
                </a:solidFill>
              </a:rPr>
              <a:t/>
            </a:r>
            <a:br>
              <a:rPr lang="ru-RU" sz="3600" dirty="0" smtClean="0">
                <a:solidFill>
                  <a:srgbClr val="5B9BD5">
                    <a:lumMod val="75000"/>
                  </a:srgbClr>
                </a:solidFill>
              </a:rPr>
            </a:br>
            <a:r>
              <a:rPr lang="ru-RU" sz="3600" dirty="0" smtClean="0">
                <a:solidFill>
                  <a:srgbClr val="5B9BD5">
                    <a:lumMod val="75000"/>
                  </a:srgbClr>
                </a:solidFill>
              </a:rPr>
              <a:t>в </a:t>
            </a:r>
            <a:r>
              <a:rPr lang="ru-RU" sz="3600" dirty="0">
                <a:solidFill>
                  <a:srgbClr val="5B9BD5">
                    <a:lumMod val="75000"/>
                  </a:srgbClr>
                </a:solidFill>
              </a:rPr>
              <a:t>соответствии с Законом РФ «Об образовании</a:t>
            </a:r>
            <a:r>
              <a:rPr lang="ru-RU" sz="3600" dirty="0" smtClean="0">
                <a:solidFill>
                  <a:srgbClr val="5B9BD5">
                    <a:lumMod val="75000"/>
                  </a:srgbClr>
                </a:solidFill>
              </a:rPr>
              <a:t>»</a:t>
            </a:r>
            <a:br>
              <a:rPr lang="ru-RU" sz="3600" dirty="0" smtClean="0">
                <a:solidFill>
                  <a:srgbClr val="5B9BD5">
                    <a:lumMod val="75000"/>
                  </a:srgbClr>
                </a:solidFill>
              </a:rPr>
            </a:br>
            <a:r>
              <a:rPr lang="ru-RU" sz="3600" dirty="0" smtClean="0">
                <a:solidFill>
                  <a:srgbClr val="5B9BD5">
                    <a:lumMod val="75000"/>
                  </a:srgbClr>
                </a:solidFill>
              </a:rPr>
              <a:t> </a:t>
            </a:r>
            <a:br>
              <a:rPr lang="ru-RU" sz="3600" dirty="0" smtClean="0">
                <a:solidFill>
                  <a:srgbClr val="5B9BD5">
                    <a:lumMod val="75000"/>
                  </a:srgbClr>
                </a:solidFill>
              </a:rPr>
            </a:br>
            <a:r>
              <a:rPr lang="ru-RU" sz="3600" dirty="0" smtClean="0">
                <a:solidFill>
                  <a:srgbClr val="5B9BD5">
                    <a:lumMod val="75000"/>
                  </a:srgbClr>
                </a:solidFill>
              </a:rPr>
              <a:t>– </a:t>
            </a:r>
            <a:r>
              <a:rPr lang="ru-RU" sz="3600" dirty="0">
                <a:solidFill>
                  <a:srgbClr val="5B9BD5">
                    <a:lumMod val="75000"/>
                  </a:srgbClr>
                </a:solidFill>
              </a:rPr>
              <a:t>это формирование духовно-нравственной личности</a:t>
            </a:r>
            <a:r>
              <a:rPr lang="ru-RU" sz="3600" dirty="0" smtClean="0">
                <a:solidFill>
                  <a:srgbClr val="5B9BD5">
                    <a:lumMod val="75000"/>
                  </a:srgbClr>
                </a:solidFill>
              </a:rPr>
              <a:t>.. </a:t>
            </a:r>
            <a:r>
              <a:rPr lang="ru-RU" sz="3600" dirty="0">
                <a:solidFill>
                  <a:srgbClr val="5B9BD5">
                    <a:lumMod val="75000"/>
                  </a:srgbClr>
                </a:solidFill>
              </a:rPr>
              <a:t> </a:t>
            </a:r>
            <a:endParaRPr lang="ru-RU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16726" y="608954"/>
            <a:ext cx="932769" cy="92057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34059" y="5739830"/>
            <a:ext cx="674502" cy="66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2248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098" y="696303"/>
            <a:ext cx="1077995" cy="1387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1018" y="323990"/>
            <a:ext cx="526988" cy="142509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1018" y="2105282"/>
            <a:ext cx="829574" cy="823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413" y="5101326"/>
            <a:ext cx="895279" cy="45587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75" y="1529530"/>
            <a:ext cx="1153102" cy="987678"/>
          </a:xfrm>
          <a:prstGeom prst="rect">
            <a:avLst/>
          </a:prstGeom>
        </p:spPr>
      </p:pic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816726" y="584200"/>
            <a:ext cx="10268367" cy="5528569"/>
          </a:xfrm>
        </p:spPr>
        <p:txBody>
          <a:bodyPr>
            <a:normAutofit/>
          </a:bodyPr>
          <a:lstStyle/>
          <a:p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     </a:t>
            </a:r>
            <a:r>
              <a:rPr lang="ru-RU" sz="2700" b="1" dirty="0">
                <a:solidFill>
                  <a:schemeClr val="accent5">
                    <a:lumMod val="75000"/>
                  </a:schemeClr>
                </a:solidFill>
              </a:rPr>
              <a:t>Экологическое образование дошкольников  </a:t>
            </a:r>
            <a:r>
              <a:rPr lang="ru-RU" sz="2700" dirty="0"/>
              <a:t>-  непрерывный процесс обучения, воспитания и развития ребенка, направленный на формирование его экологической культуры, которая проявляется в эмоционально-положительном отношении к природе, окружающему </a:t>
            </a:r>
            <a:r>
              <a:rPr lang="ru-RU" sz="2700" dirty="0" smtClean="0"/>
              <a:t>миру. </a:t>
            </a:r>
            <a:br>
              <a:rPr lang="ru-RU" sz="2700" dirty="0" smtClean="0"/>
            </a:br>
            <a:endParaRPr lang="ru-RU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0369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5" y="1731776"/>
            <a:ext cx="973361" cy="125320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185" y="991277"/>
            <a:ext cx="523657" cy="141608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4015" y="3758386"/>
            <a:ext cx="916723" cy="731428"/>
          </a:xfrm>
          <a:prstGeom prst="rect">
            <a:avLst/>
          </a:prstGeom>
        </p:spPr>
      </p:pic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415295" y="596900"/>
            <a:ext cx="11243305" cy="6146800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Актуальность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dirty="0" smtClean="0"/>
              <a:t>экологическое </a:t>
            </a:r>
            <a:r>
              <a:rPr lang="ru-RU" sz="3200" dirty="0"/>
              <a:t>воспитание и образование детей – чрезвычайно актуальная проблема настоящего времени: только экологическое мировоззрение, экологическая культура ныне живущих людей могут вывести планету и человечество из того катастрофического состояния, в котором они пребывают сейчас.</a:t>
            </a:r>
            <a:br>
              <a:rPr lang="ru-RU" sz="3200" dirty="0"/>
            </a:br>
            <a:endParaRPr lang="ru-RU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286" y="147017"/>
            <a:ext cx="722633" cy="71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3048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802186" y="711616"/>
            <a:ext cx="10638187" cy="5232400"/>
          </a:xfrm>
        </p:spPr>
        <p:txBody>
          <a:bodyPr>
            <a:normAutofit/>
          </a:bodyPr>
          <a:lstStyle/>
          <a:p>
            <a:r>
              <a:rPr lang="ru-RU" sz="3600" dirty="0"/>
              <a:t> </a:t>
            </a:r>
            <a:r>
              <a:rPr lang="ru-RU" sz="3600" dirty="0" smtClean="0"/>
              <a:t> Создать </a:t>
            </a:r>
            <a:r>
              <a:rPr lang="ru-RU" sz="3600" dirty="0"/>
              <a:t>эффективную систему экологического образования в детском саду, основанную на интегрированном </a:t>
            </a:r>
            <a:r>
              <a:rPr lang="ru-RU" sz="3600" dirty="0" smtClean="0"/>
              <a:t>подходе можно реализовывать через </a:t>
            </a:r>
            <a:r>
              <a:rPr lang="ru-RU" sz="3600" dirty="0"/>
              <a:t>разные виды </a:t>
            </a:r>
            <a:r>
              <a:rPr lang="ru-RU" sz="3600" dirty="0" smtClean="0"/>
              <a:t>деятельности: </a:t>
            </a:r>
            <a:br>
              <a:rPr lang="ru-RU" sz="3600" dirty="0" smtClean="0"/>
            </a:br>
            <a:r>
              <a:rPr lang="ru-RU" sz="3600" dirty="0" smtClean="0"/>
              <a:t>- </a:t>
            </a:r>
            <a:r>
              <a:rPr lang="ru-RU" sz="3600" i="1" dirty="0" smtClean="0"/>
              <a:t>экспериментирование</a:t>
            </a:r>
            <a:br>
              <a:rPr lang="ru-RU" sz="3600" i="1" dirty="0" smtClean="0"/>
            </a:br>
            <a:r>
              <a:rPr lang="ru-RU" sz="3600" i="1" dirty="0" smtClean="0"/>
              <a:t>- наблюдение </a:t>
            </a:r>
            <a:br>
              <a:rPr lang="ru-RU" sz="3600" i="1" dirty="0" smtClean="0"/>
            </a:br>
            <a:r>
              <a:rPr lang="ru-RU" sz="3600" i="1" dirty="0" smtClean="0"/>
              <a:t> - труд </a:t>
            </a:r>
            <a:br>
              <a:rPr lang="ru-RU" sz="3600" i="1" dirty="0" smtClean="0"/>
            </a:br>
            <a:r>
              <a:rPr lang="ru-RU" sz="3600" i="1" dirty="0" smtClean="0"/>
              <a:t>- игру</a:t>
            </a:r>
            <a:endParaRPr lang="ru-RU" sz="3600" i="1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323" y="4615103"/>
            <a:ext cx="386095" cy="42345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1971" y="182485"/>
            <a:ext cx="623266" cy="6576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643" y="923337"/>
            <a:ext cx="798187" cy="52400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807" y="3327816"/>
            <a:ext cx="331469" cy="77767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467" y="3327816"/>
            <a:ext cx="342592" cy="37414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99" y="3944717"/>
            <a:ext cx="408487" cy="321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4120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117601" y="596900"/>
            <a:ext cx="9792742" cy="53217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200" dirty="0" smtClean="0"/>
              <a:t>Один </a:t>
            </a:r>
            <a:r>
              <a:rPr lang="ru-RU" sz="3200" dirty="0"/>
              <a:t>из путей повышения эффективности экологического развития состоит в использовании разнообразных методов и приемов работы.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807" y="5072303"/>
            <a:ext cx="386095" cy="42345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5406" y="3556000"/>
            <a:ext cx="786012" cy="71274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56" y="3932944"/>
            <a:ext cx="408487" cy="34510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807" y="3327816"/>
            <a:ext cx="331469" cy="77767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467" y="3327816"/>
            <a:ext cx="342592" cy="37414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394979" y="264899"/>
            <a:ext cx="1011444" cy="66400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9450182">
            <a:off x="10166018" y="5266846"/>
            <a:ext cx="504788" cy="45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853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1442006" y="352590"/>
            <a:ext cx="9467830" cy="6324600"/>
          </a:xfrm>
        </p:spPr>
        <p:txBody>
          <a:bodyPr>
            <a:noAutofit/>
          </a:bodyPr>
          <a:lstStyle/>
          <a:p>
            <a:r>
              <a:rPr lang="ru-RU" sz="2400" dirty="0"/>
              <a:t>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экологической работы с дошкольниками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экологические экскурсии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	уроки </a:t>
            </a:r>
            <a:r>
              <a:rPr lang="ru-RU" sz="2400" dirty="0" smtClean="0"/>
              <a:t>доброты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	уроки </a:t>
            </a:r>
            <a:r>
              <a:rPr lang="ru-RU" sz="2400" dirty="0" smtClean="0"/>
              <a:t>мышления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	экологические </a:t>
            </a:r>
            <a:r>
              <a:rPr lang="ru-RU" sz="2400" dirty="0" smtClean="0"/>
              <a:t>кружки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	экологические </a:t>
            </a:r>
            <a:r>
              <a:rPr lang="ru-RU" sz="2400" dirty="0" smtClean="0"/>
              <a:t>конкурсы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	экологические аукционы, марафоны, </a:t>
            </a:r>
            <a:r>
              <a:rPr lang="ru-RU" sz="2400" dirty="0" smtClean="0"/>
              <a:t>викторины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	экологические </a:t>
            </a:r>
            <a:r>
              <a:rPr lang="ru-RU" sz="2400" dirty="0" smtClean="0"/>
              <a:t>акции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	клуб исследователей </a:t>
            </a:r>
            <a:r>
              <a:rPr lang="ru-RU" sz="2400" dirty="0" smtClean="0"/>
              <a:t>природы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04" y="4812648"/>
            <a:ext cx="386095" cy="42345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2387" y="2670197"/>
            <a:ext cx="779082" cy="82202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8447" y="986837"/>
            <a:ext cx="798187" cy="52400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63" y="4458428"/>
            <a:ext cx="331469" cy="77767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467" y="3327816"/>
            <a:ext cx="342592" cy="37414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99" y="3944717"/>
            <a:ext cx="408487" cy="321556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0037906" y="5656049"/>
            <a:ext cx="79864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8936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538687" y="371087"/>
            <a:ext cx="11246913" cy="615034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200" dirty="0"/>
              <a:t> В дошкольных организациях постоянно идет поиск новых форм работы по формированию начал экологической культуры у детей и развитию экологической культуры взрослых.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Одной </a:t>
            </a:r>
            <a:r>
              <a:rPr lang="ru-RU" sz="3200" dirty="0"/>
              <a:t>из таких форм работы является </a:t>
            </a:r>
            <a:r>
              <a:rPr lang="ru-RU" sz="3200" i="1" dirty="0" smtClean="0"/>
              <a:t>экологическая агитбригада</a:t>
            </a:r>
            <a:r>
              <a:rPr lang="ru-RU" sz="3200" i="1" dirty="0"/>
              <a:t>.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.</a:t>
            </a:r>
            <a:endParaRPr lang="ru-RU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2994" y="2822700"/>
            <a:ext cx="1798138" cy="57011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056" y="2319202"/>
            <a:ext cx="1175655" cy="10069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6635" y="2257270"/>
            <a:ext cx="1404330" cy="71509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686" y="5917941"/>
            <a:ext cx="1008264" cy="60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80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749" y="520700"/>
            <a:ext cx="10357612" cy="581659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600" dirty="0"/>
              <a:t>Экологическое воспитание осуществляется в детском саду через весь педагогический процесс. В реализации задач экологического воспитания большое значение имеет природное окружение в детском </a:t>
            </a:r>
            <a:r>
              <a:rPr lang="ru-RU" sz="3600" dirty="0" smtClean="0"/>
              <a:t>саду</a:t>
            </a:r>
            <a:r>
              <a:rPr lang="ru-RU" sz="3600" dirty="0"/>
              <a:t> 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500" y="5248589"/>
            <a:ext cx="1335476" cy="4084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49" y="2111566"/>
            <a:ext cx="958505" cy="48807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163" y="680382"/>
            <a:ext cx="1393373" cy="119348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171" y="5386035"/>
            <a:ext cx="827313" cy="85564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74" y="58369"/>
            <a:ext cx="932845" cy="92466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17594" y="5166654"/>
            <a:ext cx="1432585" cy="43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8705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1E4E79"/>
      </a:hlink>
      <a:folHlink>
        <a:srgbClr val="1E4E79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3F4240F5-2366-4AD0-A9C8-F7854C4F60D0}" vid="{CD1CFEDD-F3AE-4D17-A8B2-1D95CC7BDB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C5EAA778EFE4AB81F53BA0C48C9BB" ma:contentTypeVersion="" ma:contentTypeDescription="Create a new document." ma:contentTypeScope="" ma:versionID="84a7b908d236d3feec5cdc52fe85ba7c">
  <xsd:schema xmlns:xsd="http://www.w3.org/2001/XMLSchema" xmlns:xs="http://www.w3.org/2001/XMLSchema" xmlns:p="http://schemas.microsoft.com/office/2006/metadata/properties" xmlns:ns1="http://schemas.microsoft.com/sharepoint/v3" xmlns:ns2="6ee78bd2-4339-4042-adc0-bcc646419980" xmlns:ns3="2547570a-e5f4-4946-a4c3-82580e42479e" targetNamespace="http://schemas.microsoft.com/office/2006/metadata/properties" ma:root="true" ma:fieldsID="af74c33d54415a86935cc44ad597ec52" ns1:_="" ns2:_="" ns3:_="">
    <xsd:import namespace="http://schemas.microsoft.com/sharepoint/v3"/>
    <xsd:import namespace="6ee78bd2-4339-4042-adc0-bcc646419980"/>
    <xsd:import namespace="2547570a-e5f4-4946-a4c3-82580e42479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e78bd2-4339-4042-adc0-bcc64641998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47570a-e5f4-4946-a4c3-82580e42479e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6E651B-F8A4-462D-AD53-A41449326690}">
  <ds:schemaRefs>
    <ds:schemaRef ds:uri="http://schemas.microsoft.com/sharepoint/v3"/>
    <ds:schemaRef ds:uri="2547570a-e5f4-4946-a4c3-82580e42479e"/>
    <ds:schemaRef ds:uri="http://schemas.microsoft.com/office/2006/documentManagement/types"/>
    <ds:schemaRef ds:uri="6ee78bd2-4339-4042-adc0-bcc646419980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70BA057-99D9-4B2E-9EEA-9426853949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741CD3-8569-4BAB-AF6D-FCD53F5F38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ee78bd2-4339-4042-adc0-bcc646419980"/>
    <ds:schemaRef ds:uri="2547570a-e5f4-4946-a4c3-82580e4247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теста на тему Природа и мир вокруг нас с насекомыми</Template>
  <TotalTime>0</TotalTime>
  <Words>583</Words>
  <Application>Microsoft Office PowerPoint</Application>
  <PresentationFormat>Widescreen</PresentationFormat>
  <Paragraphs>17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Segoe UI</vt:lpstr>
      <vt:lpstr>Segoe UI Light</vt:lpstr>
      <vt:lpstr>Times New Roman</vt:lpstr>
      <vt:lpstr>Тема1</vt:lpstr>
      <vt:lpstr>   Муниципальное дошкольное образовательное учреждение детский сад общеразвивающего вида № 22  Усть - Кутского муниципального образования  Экологическое воспитание дошкольников в системе планирования образовательной деятельности в соответствии с ФГОС. Нравственные аспекты экологического воспитания дошкольников</vt:lpstr>
      <vt:lpstr>Одна из основных задач образования,  в соответствии с Законом РФ «Об образовании»   – это формирование духовно-нравственной личности..  </vt:lpstr>
      <vt:lpstr>      Экологическое образование дошкольников  -  непрерывный процесс обучения, воспитания и развития ребенка, направленный на формирование его экологической культуры, которая проявляется в эмоционально-положительном отношении к природе, окружающему миру.  </vt:lpstr>
      <vt:lpstr> Актуальность  экологическое воспитание и образование детей – чрезвычайно актуальная проблема настоящего времени: только экологическое мировоззрение, экологическая культура ныне живущих людей могут вывести планету и человечество из того катастрофического состояния, в котором они пребывают сейчас. </vt:lpstr>
      <vt:lpstr>  Создать эффективную систему экологического образования в детском саду, основанную на интегрированном подходе можно реализовывать через разные виды деятельности:  - экспериментирование - наблюдение   - труд  - игру</vt:lpstr>
      <vt:lpstr>Один из путей повышения эффективности экологического развития состоит в использовании разнообразных методов и приемов работы. </vt:lpstr>
      <vt:lpstr> Формы и методы экологической работы с дошкольниками:  экологические экскурсии  уроки доброты  уроки мышления  экологические кружки  экологические конкурсы  экологические аукционы, марафоны, викторины  экологические акции  клуб исследователей природы </vt:lpstr>
      <vt:lpstr> В дошкольных организациях постоянно идет поиск новых форм работы по формированию начал экологической культуры у детей и развитию экологической культуры взрослых.  Одной из таких форм работы является экологическая агитбригада.  .</vt:lpstr>
      <vt:lpstr>Экологическое воспитание осуществляется в детском саду через весь педагогический процесс. В реализации задач экологического воспитания большое значение имеет природное окружение в детском саду </vt:lpstr>
      <vt:lpstr>Эколого – развивающая среда должна быть обогащенной:  1. цветники (находятся на территории всего детского сада, где посажены разнообразные виды растений и цветов); 2. мини-лаборатория (база для исследовательской деятельности: оборудование и материалы для проведения опытов и экспериментов); 3. уголок природы (где сосредоточен видовой состав комнатных растений с учетом целей обучения и воспитания; 4. мини-огород (используется с целью выработки у детей навыков ухода за растениями; знакомства с культурными и дикими растениями; для наблюдений за условиями произрастания и ухаживают за посаженными цветами на клумбах); 5. птичий дом (скворечники, кормушки – подкормка птиц); 6. экологическая тропа (это маршрут по территории детского сада, хорошо озелененного и имеющего интересные природные объекты и другое)</vt:lpstr>
      <vt:lpstr>Каждое созданное в саду экологическое пространство имеет широкое значение для экологического образования воспитанников.  Работу по экологическому воспитанию дошкольников следует проводить уже начиная с младшего возраста. Дети этого возраста доверчивы и непосредственны, легко включаются в совместную со взрослым практическую деятельность, эмоционально реагируют на его добрый неторопливый тон, охотно повторяют за ним слова и действия. </vt:lpstr>
      <vt:lpstr>Со старшими дошкольниками могут быть проведены разные социально значимые мероприятия:   «Панорама добрых дел», в которую с декабря по апрель в индивидуальные строчки с фотографией ребенка вносятся все его добрые и хорошие дела, акция «Зеленая елочка – живая иголочка», День Земли и другие</vt:lpstr>
      <vt:lpstr>  Таким образом, формирование  нравственных чувств осуществляется  через экологическое воспитание,  которое было интегрировано во все образовательные области.   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2024-01-15T18:28:43Z</dcterms:created>
  <dcterms:modified xsi:type="dcterms:W3CDTF">2024-12-06T02:31:51Z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0x01010019AC5EAA778EFE4AB81F53BA0C48C9BB</vt:lpwstr>
  </property>
</Properties>
</file>