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F612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916" y="1156461"/>
            <a:ext cx="243776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8916" y="1525270"/>
            <a:ext cx="5037455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F612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54330" y="1991495"/>
            <a:ext cx="888873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7455" algn="ctr">
              <a:lnSpc>
                <a:spcPct val="100000"/>
              </a:lnSpc>
              <a:spcBef>
                <a:spcPts val="95"/>
              </a:spcBef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краткосрочного проекта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экологическому воспитанию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b="1" i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4000" b="1" i="1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</a:t>
            </a:r>
            <a:r>
              <a:rPr sz="4000" b="1" i="1" spc="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4000" b="1" i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</a:t>
            </a:r>
            <a:r>
              <a:rPr lang="ru-RU" sz="4000" b="1" i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  <a:r>
              <a:rPr sz="4000" b="1" i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245" y="4948173"/>
            <a:ext cx="47923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4724400"/>
            <a:ext cx="4572000" cy="12372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endParaRPr lang="ru-RU" alt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Дорошко </a:t>
            </a: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Е.С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 категории </a:t>
            </a:r>
            <a:endParaRPr lang="ru-RU" alt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11430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ДС общеразвивающего вида № 22 УКМО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371600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Этапы реализации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проекта</a:t>
            </a:r>
            <a:endParaRPr lang="ru-RU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. </a:t>
            </a:r>
            <a:r>
              <a:rPr lang="ru-RU" sz="2000" b="1" i="1" u="sng" dirty="0" smtClean="0">
                <a:effectLst/>
                <a:latin typeface="Times New Roman"/>
                <a:ea typeface="Times New Roman"/>
                <a:cs typeface="Times New Roman"/>
              </a:rPr>
              <a:t>Подготовительный этап</a:t>
            </a: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:</a:t>
            </a:r>
            <a:endParaRPr lang="ru-RU" sz="1600" b="1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– Постановка проблемы, формирование проблемных вопросов; 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– Определение цели и задач;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– Определение актуальности и значимости проекта;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– Подбор методической литературы для реализации проекта;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– Подбор наглядно-дидактического материала, художественной литературы, репродукций картин, организация развивающей среды в группе.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. </a:t>
            </a:r>
            <a:r>
              <a:rPr lang="ru-RU" sz="2000" b="1" i="1" u="sng" dirty="0" smtClean="0">
                <a:effectLst/>
                <a:latin typeface="Times New Roman"/>
                <a:ea typeface="Times New Roman"/>
                <a:cs typeface="Times New Roman"/>
              </a:rPr>
              <a:t>Основной этап</a:t>
            </a: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:</a:t>
            </a:r>
            <a:endParaRPr lang="ru-RU" sz="1600" b="1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- Реализация комплекса мероприятий направленного на достижение поставленной цели.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- Взаимодействие с родителями, направленное на знакомство с проектной деятельностью.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u="sng" dirty="0" smtClean="0">
                <a:effectLst/>
                <a:latin typeface="Times New Roman"/>
                <a:ea typeface="Times New Roman"/>
                <a:cs typeface="Times New Roman"/>
              </a:rPr>
              <a:t>III</a:t>
            </a:r>
            <a:r>
              <a:rPr lang="ru-RU" sz="2000" b="1" i="1" u="sng" dirty="0" smtClean="0">
                <a:effectLst/>
                <a:latin typeface="Times New Roman"/>
                <a:ea typeface="Times New Roman"/>
                <a:cs typeface="Times New Roman"/>
              </a:rPr>
              <a:t>. Заключительный этап</a:t>
            </a:r>
            <a:endParaRPr lang="ru-RU" sz="1600" b="1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Обобщение результатов работы, их анализ, формулировка выводов.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Подведение итогов проекта.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88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43797"/>
              </p:ext>
            </p:extLst>
          </p:nvPr>
        </p:nvGraphicFramePr>
        <p:xfrm>
          <a:off x="0" y="1463040"/>
          <a:ext cx="9144000" cy="539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8800"/>
                <a:gridCol w="3022600"/>
                <a:gridCol w="3022600"/>
              </a:tblGrid>
              <a:tr h="59893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мы знаем о деревьях?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хотим узнать о деревьях?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нужно сделать, чтобы узнать?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8983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Василиса К.: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деревья бывают лиственные и хвойные.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 Ш.: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осенью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листья желтеют и опадают?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 Ш.: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в интернете.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85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Аркадий: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деревья очищают воздух.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Вика П.: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дерева делают бумагу?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Савелий: 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прочитать в книге.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85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Савелий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из деревьев делают мебель.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София: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с ёлки не опадают хвоинки, а с лиственницы опадают?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Аркаша: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спросить у колонки Алисы.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85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 Ш.: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весной на деревьях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появляются листики, а осенью они опадают.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Арсений: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деревья помогают людям?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Вика И.: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посмотреть 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YouTube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8983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Вика И.: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деревьях птицы строят гнёзда.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 О.: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нужно беречь деревья?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Василиса П.: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спросить у мамы и папы.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8983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люди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топят печи деревьями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Лера И.: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 появляются деревья?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8983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Вика П.: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древесины делают бумагу.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Катя: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говорят деревья наши друзья?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62200" y="974202"/>
            <a:ext cx="431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A2718"/>
                </a:solidFill>
                <a:effectLst/>
                <a:latin typeface="Times New Roman"/>
                <a:ea typeface="Calibri"/>
              </a:rPr>
              <a:t>Модель трёх вопросов</a:t>
            </a:r>
            <a:endParaRPr lang="ru-RU" sz="3200" b="1" dirty="0">
              <a:solidFill>
                <a:srgbClr val="2A27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840" y="17526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Деревья - живые или нет?</a:t>
            </a:r>
            <a:endParaRPr lang="ru-RU" sz="2000" dirty="0"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Как появляются деревья?</a:t>
            </a:r>
            <a:endParaRPr lang="ru-RU" sz="2000" dirty="0"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Почему листья меняют цвет и сбрасывают их осенью?</a:t>
            </a:r>
            <a:endParaRPr lang="ru-RU" sz="2000" dirty="0"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Почему с ели не опадает хвоя, а с лиственницы опадает?</a:t>
            </a:r>
            <a:endParaRPr lang="ru-RU" sz="2000" dirty="0"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Как деревья помогают человеку? животным?</a:t>
            </a:r>
            <a:endParaRPr lang="ru-RU" sz="2000" dirty="0"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Почему нужно беречь и охранять деревья?</a:t>
            </a:r>
            <a:endParaRPr lang="ru-RU" sz="2000" dirty="0"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Как сберечь деревья?</a:t>
            </a:r>
            <a:endParaRPr lang="ru-RU" sz="2000" dirty="0"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Как из дерева люди делают бумагу?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29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676400"/>
            <a:ext cx="8077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Методы  и приёмы :</a:t>
            </a:r>
            <a:endParaRPr lang="ru-RU" sz="28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•	</a:t>
            </a: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Словесные: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беседы, познавательное чтение художественной литературы, объяснения, словесные инструкции, экологические занятия.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•	</a:t>
            </a: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Наглядные: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рассматривание иллюстраций, фото, картин художников, живых объектов, наблюдение.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•	</a:t>
            </a: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Практические</a:t>
            </a: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вопросы проблемно – поискового характера,  опыты и эксперименты, дидактические игры экологической направленности.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55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2192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u="sng" dirty="0" smtClean="0">
                <a:effectLst/>
                <a:latin typeface="Times New Roman"/>
                <a:ea typeface="Times New Roman"/>
                <a:cs typeface="Times New Roman"/>
              </a:rPr>
              <a:t>Организованная деятельность: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u="sng" dirty="0" smtClean="0">
                <a:effectLst/>
                <a:latin typeface="Times New Roman"/>
                <a:ea typeface="Times New Roman"/>
                <a:cs typeface="Times New Roman"/>
              </a:rPr>
              <a:t>НОД: </a:t>
            </a:r>
            <a:endParaRPr lang="ru-RU" sz="2000" b="1" dirty="0"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«Деревья - наши друзья»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«Зачем нужны деревья?»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«Сдай макулатуру - спаси дерево!»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2400" b="1" i="1" u="sng" dirty="0" smtClean="0">
                <a:latin typeface="Times New Roman"/>
                <a:ea typeface="Times New Roman"/>
                <a:cs typeface="Times New Roman"/>
              </a:rPr>
              <a:t>Беседы:</a:t>
            </a:r>
            <a:endParaRPr lang="ru-RU" sz="2400" b="1" i="1" u="sng" dirty="0" smtClean="0">
              <a:effectLst/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17507"/>
              </p:ext>
            </p:extLst>
          </p:nvPr>
        </p:nvGraphicFramePr>
        <p:xfrm>
          <a:off x="304800" y="3527525"/>
          <a:ext cx="3975913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3851809"/>
                <a:gridCol w="124104"/>
              </a:tblGrid>
              <a:tr h="1501676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«Деревья нашего участка и наших лесов»,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«Что ты знаешь о деревьях»,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«Как появляются деревья»;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«Как деревья помогают человеку»;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«С кем в лесу дружит дерево»;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«Почему нужно беречь и охранять деревья»;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«Почему листья опадают, а хвоинки нет?»;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«Как люди делают бумагу?»</a:t>
                      </a: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0" name="Picture 2" descr="C:\Users\1\Downloads\20240321_083138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12566" r="4608" b="14054"/>
          <a:stretch/>
        </p:blipFill>
        <p:spPr bwMode="auto">
          <a:xfrm>
            <a:off x="5305214" y="1524000"/>
            <a:ext cx="3349974" cy="2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20240327_160554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7102" r="7373"/>
          <a:stretch/>
        </p:blipFill>
        <p:spPr bwMode="auto">
          <a:xfrm rot="5400000">
            <a:off x="4245590" y="4055066"/>
            <a:ext cx="3029483" cy="23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" b="8596"/>
          <a:stretch/>
        </p:blipFill>
        <p:spPr bwMode="auto">
          <a:xfrm>
            <a:off x="7073938" y="3729327"/>
            <a:ext cx="1558050" cy="302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9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5491"/>
            <a:ext cx="7391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 smtClean="0">
                <a:effectLst/>
                <a:latin typeface="Times New Roman"/>
                <a:ea typeface="Times New Roman"/>
                <a:cs typeface="Times New Roman"/>
              </a:rPr>
              <a:t>Дидактические игры:</a:t>
            </a:r>
            <a:endParaRPr lang="ru-RU" sz="500" b="1" i="1" dirty="0">
              <a:effectLst/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 «Найди дерево»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«Собери дерево»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«Что сначала, что потом»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«С какого дерева листок»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«Опиши дерево, я отгадаю»</a:t>
            </a:r>
          </a:p>
          <a:p>
            <a:pPr lvl="0" indent="450215" algn="just">
              <a:lnSpc>
                <a:spcPct val="150000"/>
              </a:lnSpc>
            </a:pP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Лес – дом для животных</a:t>
            </a:r>
            <a:r>
              <a:rPr lang="ru-RU" sz="2000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 smtClean="0">
                <a:effectLst/>
                <a:latin typeface="Times New Roman"/>
                <a:ea typeface="Times New Roman"/>
                <a:cs typeface="Times New Roman"/>
              </a:rPr>
              <a:t>и другие.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1\Downloads\20240415_093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38" y="4727852"/>
            <a:ext cx="2509654" cy="18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20240415_093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514257" cy="188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20240415_0938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b="25059"/>
          <a:stretch/>
        </p:blipFill>
        <p:spPr bwMode="auto">
          <a:xfrm>
            <a:off x="2971800" y="4724400"/>
            <a:ext cx="3189954" cy="188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20240415_0928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3"/>
          <a:stretch/>
        </p:blipFill>
        <p:spPr bwMode="auto">
          <a:xfrm>
            <a:off x="5105400" y="1879957"/>
            <a:ext cx="3446298" cy="21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257782"/>
            <a:ext cx="7696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u="sng" dirty="0" smtClean="0">
                <a:effectLst/>
                <a:latin typeface="Times New Roman"/>
                <a:ea typeface="Calibri"/>
                <a:cs typeface="Times New Roman"/>
              </a:rPr>
              <a:t>Опытно-экспериментальная деятельность</a:t>
            </a: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1000" b="1" i="1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1" dirty="0" smtClean="0">
                <a:effectLst/>
                <a:latin typeface="Times New Roman"/>
                <a:ea typeface="Calibri"/>
                <a:cs typeface="Times New Roman"/>
              </a:rPr>
              <a:t>Опыт «Кораблик путешествия»</a:t>
            </a:r>
            <a:r>
              <a:rPr lang="ru-RU" sz="2000" i="1" dirty="0" smtClean="0">
                <a:effectLst/>
                <a:latin typeface="Times New Roman"/>
                <a:ea typeface="Calibri"/>
                <a:cs typeface="Times New Roman"/>
              </a:rPr>
              <a:t> (свойства дерева).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700" dirty="0"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1" dirty="0" smtClean="0">
                <a:effectLst/>
                <a:latin typeface="Times New Roman"/>
                <a:ea typeface="Calibri"/>
                <a:cs typeface="Times New Roman"/>
              </a:rPr>
              <a:t>Опыт  на улице «Рассматривание и сравнение коры различных деревьев»</a:t>
            </a:r>
          </a:p>
          <a:p>
            <a:pPr algn="just">
              <a:spcAft>
                <a:spcPts val="0"/>
              </a:spcAft>
            </a:pPr>
            <a:endParaRPr lang="ru-RU" sz="700" b="1" i="1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1" dirty="0" smtClean="0">
                <a:effectLst/>
                <a:latin typeface="Times New Roman"/>
                <a:ea typeface="Calibri"/>
                <a:cs typeface="Times New Roman"/>
              </a:rPr>
              <a:t>Опыт «Ветка березы в воде» </a:t>
            </a:r>
            <a:endParaRPr lang="ru-RU" sz="1600" b="1" i="1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700" b="1" i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Мастер-класс 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«Изготовление бумаги из вторичного сырья»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endParaRPr lang="ru-RU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074" name="Picture 2" descr="C:\Users\1\Downloads\20240415_0918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7566" r="20566" b="12434"/>
          <a:stretch/>
        </p:blipFill>
        <p:spPr bwMode="auto">
          <a:xfrm>
            <a:off x="735796" y="3886200"/>
            <a:ext cx="3417587" cy="27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20240419_1556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8"/>
          <a:stretch/>
        </p:blipFill>
        <p:spPr bwMode="auto">
          <a:xfrm rot="10800000">
            <a:off x="4915332" y="3886200"/>
            <a:ext cx="3429050" cy="27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20240311_112403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0600" y="2732058"/>
            <a:ext cx="3429000" cy="28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7425" y="1753179"/>
            <a:ext cx="5036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atin typeface="Times New Roman"/>
                <a:ea typeface="Times New Roman"/>
              </a:rPr>
              <a:t>Наблюдения за </a:t>
            </a:r>
            <a:r>
              <a:rPr lang="ru-RU" sz="3200" b="1" u="sng" dirty="0" smtClean="0">
                <a:latin typeface="Times New Roman"/>
                <a:ea typeface="Times New Roman"/>
              </a:rPr>
              <a:t>деревьям</a:t>
            </a:r>
            <a:r>
              <a:rPr lang="ru-RU" sz="2800" b="1" u="sng" dirty="0" smtClean="0">
                <a:latin typeface="Times New Roman"/>
                <a:ea typeface="Times New Roman"/>
              </a:rPr>
              <a:t>и</a:t>
            </a:r>
            <a:endParaRPr lang="ru-RU" sz="2800" b="1" u="sng" dirty="0"/>
          </a:p>
        </p:txBody>
      </p:sp>
      <p:pic>
        <p:nvPicPr>
          <p:cNvPr id="4099" name="Picture 3" descr="C:\Users\1\Downloads\20240311_1125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5097" r="15380" b="9125"/>
          <a:stretch/>
        </p:blipFill>
        <p:spPr bwMode="auto">
          <a:xfrm>
            <a:off x="914400" y="2738377"/>
            <a:ext cx="3565004" cy="28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338590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/>
                <a:ea typeface="Times New Roman"/>
              </a:rPr>
              <a:t>Чтение </a:t>
            </a:r>
            <a:endParaRPr lang="ru-RU" sz="2400" b="1" u="sng" dirty="0" smtClean="0">
              <a:latin typeface="Times New Roman"/>
              <a:ea typeface="Times New Roman"/>
            </a:endParaRPr>
          </a:p>
          <a:p>
            <a:pPr algn="ctr"/>
            <a:r>
              <a:rPr lang="ru-RU" sz="2400" b="1" u="sng" dirty="0" smtClean="0">
                <a:latin typeface="Times New Roman"/>
                <a:ea typeface="Times New Roman"/>
              </a:rPr>
              <a:t>художественной </a:t>
            </a:r>
            <a:r>
              <a:rPr lang="ru-RU" sz="2400" b="1" u="sng" dirty="0">
                <a:latin typeface="Times New Roman"/>
                <a:ea typeface="Times New Roman"/>
              </a:rPr>
              <a:t>литературы </a:t>
            </a:r>
            <a:endParaRPr lang="ru-RU" sz="2400" b="1" dirty="0"/>
          </a:p>
        </p:txBody>
      </p:sp>
      <p:pic>
        <p:nvPicPr>
          <p:cNvPr id="5122" name="Picture 2" descr="C:\Users\1\Downloads\20240418_171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3" y="2590800"/>
            <a:ext cx="3938608" cy="29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ownloads\20240419_1551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1"/>
          <a:stretch/>
        </p:blipFill>
        <p:spPr bwMode="auto">
          <a:xfrm>
            <a:off x="5105400" y="2371122"/>
            <a:ext cx="3274953" cy="36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56876" y="12462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b="1" u="sng" dirty="0">
                <a:latin typeface="Times New Roman"/>
                <a:ea typeface="Times New Roman"/>
                <a:cs typeface="Times New Roman"/>
              </a:rPr>
              <a:t>Составление </a:t>
            </a:r>
            <a:r>
              <a:rPr lang="ru-RU" sz="2000" b="1" u="sng" dirty="0" smtClean="0">
                <a:latin typeface="Times New Roman"/>
                <a:ea typeface="Times New Roman"/>
                <a:cs typeface="Times New Roman"/>
              </a:rPr>
              <a:t>рассказов    о</a:t>
            </a:r>
            <a:r>
              <a:rPr lang="ru-RU" sz="2000" b="1" u="sng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b="1" u="sng" dirty="0" smtClean="0">
                <a:latin typeface="Times New Roman"/>
                <a:ea typeface="Times New Roman"/>
                <a:cs typeface="Times New Roman"/>
              </a:rPr>
              <a:t>деревьях</a:t>
            </a:r>
            <a:r>
              <a:rPr lang="ru-RU" sz="2000" b="1" u="sng" dirty="0">
                <a:latin typeface="Times New Roman"/>
                <a:ea typeface="Times New Roman"/>
                <a:cs typeface="Times New Roman"/>
              </a:rPr>
              <a:t> по </a:t>
            </a:r>
            <a:r>
              <a:rPr lang="ru-RU" sz="2000" b="1" u="sng" dirty="0" err="1" smtClean="0">
                <a:latin typeface="Times New Roman"/>
                <a:ea typeface="Times New Roman"/>
                <a:cs typeface="Times New Roman"/>
              </a:rPr>
              <a:t>мнемотаблице</a:t>
            </a:r>
            <a:r>
              <a:rPr lang="ru-RU" sz="2000" b="1" u="sng" dirty="0" smtClean="0">
                <a:latin typeface="Times New Roman"/>
                <a:ea typeface="Times New Roman"/>
                <a:cs typeface="Times New Roman"/>
              </a:rPr>
              <a:t> «Деревья»</a:t>
            </a:r>
            <a:endParaRPr lang="ru-RU" sz="1600" b="1" u="sng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06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219200"/>
            <a:ext cx="8077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Мастер-класс </a:t>
            </a:r>
            <a:endParaRPr lang="ru-RU" sz="2800" b="1" u="sng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/>
            <a:r>
              <a:rPr lang="ru-RU" sz="2800" b="1" u="sng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b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Изготовление бумаги из вторичного сырья»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6146" name="Picture 2" descr="C:\Users\1\Downloads\20240408_1207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/>
          <a:stretch/>
        </p:blipFill>
        <p:spPr bwMode="auto">
          <a:xfrm>
            <a:off x="104172" y="2455128"/>
            <a:ext cx="3029987" cy="19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ownloads\20240408_1230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15795" r="11826" b="9876"/>
          <a:stretch/>
        </p:blipFill>
        <p:spPr bwMode="auto">
          <a:xfrm>
            <a:off x="3201065" y="2439908"/>
            <a:ext cx="2929360" cy="20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ownloads\20240409_1059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1128" b="5332"/>
          <a:stretch/>
        </p:blipFill>
        <p:spPr bwMode="auto">
          <a:xfrm>
            <a:off x="6189654" y="2450306"/>
            <a:ext cx="2844939" cy="20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ownloads\20240409_1108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t="13135" r="26018" b="24648"/>
          <a:stretch/>
        </p:blipFill>
        <p:spPr bwMode="auto">
          <a:xfrm>
            <a:off x="104172" y="4619342"/>
            <a:ext cx="3029987" cy="21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\Downloads\20240409_1120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23" y="4663342"/>
            <a:ext cx="2121953" cy="213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1\Downloads\20240415_16081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9995" r="14417" b="17425"/>
          <a:stretch/>
        </p:blipFill>
        <p:spPr bwMode="auto">
          <a:xfrm>
            <a:off x="6019800" y="4619341"/>
            <a:ext cx="3033394" cy="210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7400" y="2209800"/>
            <a:ext cx="7543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подготовительной группы, воспитатели, родители воспитанников.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экологическое воспитание.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коллективный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краткосрочный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22 марта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5 апреля 2024г.)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исследовательский.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107" y="1143000"/>
            <a:ext cx="586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 smtClean="0">
                <a:latin typeface="Times New Roman"/>
                <a:ea typeface="Times New Roman"/>
                <a:cs typeface="Times New Roman"/>
              </a:rPr>
              <a:t>Художественное творчество</a:t>
            </a:r>
            <a:endParaRPr lang="ru-RU" sz="2000" u="sng" dirty="0">
              <a:ea typeface="Calibri"/>
              <a:cs typeface="Times New Roman"/>
            </a:endParaRPr>
          </a:p>
        </p:txBody>
      </p:sp>
      <p:pic>
        <p:nvPicPr>
          <p:cNvPr id="7170" name="Picture 2" descr="C:\Users\1\Downloads\20200525_1315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r="18500"/>
          <a:stretch/>
        </p:blipFill>
        <p:spPr bwMode="auto">
          <a:xfrm>
            <a:off x="4724400" y="4456945"/>
            <a:ext cx="1886673" cy="206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ownloads\detsad-209750-14749766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5683" r="11482" b="3111"/>
          <a:stretch/>
        </p:blipFill>
        <p:spPr bwMode="auto">
          <a:xfrm>
            <a:off x="3156611" y="4469715"/>
            <a:ext cx="1447800" cy="202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ownloads\20240401_164717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t="1" r="10601" b="759"/>
          <a:stretch/>
        </p:blipFill>
        <p:spPr bwMode="auto">
          <a:xfrm>
            <a:off x="6781800" y="4424440"/>
            <a:ext cx="2168113" cy="20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\Downloads\20240329_11431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00" y="1883593"/>
            <a:ext cx="2442313" cy="23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1\Downloads\20240318_1116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" r="-620" b="3359"/>
          <a:stretch/>
        </p:blipFill>
        <p:spPr bwMode="auto">
          <a:xfrm>
            <a:off x="220178" y="1924493"/>
            <a:ext cx="2840344" cy="23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1\Downloads\20240318_1113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14034" r="4821" b="12327"/>
          <a:stretch/>
        </p:blipFill>
        <p:spPr bwMode="auto">
          <a:xfrm>
            <a:off x="198292" y="4605510"/>
            <a:ext cx="2841630" cy="18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11" y="2176788"/>
            <a:ext cx="3208439" cy="187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0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031" y="1447800"/>
            <a:ext cx="541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/>
                <a:ea typeface="Times New Roman"/>
              </a:rPr>
              <a:t>Экологическая </a:t>
            </a:r>
            <a:r>
              <a:rPr lang="ru-RU" sz="2800" b="1" u="sng" dirty="0">
                <a:latin typeface="Times New Roman"/>
                <a:ea typeface="Times New Roman"/>
              </a:rPr>
              <a:t>викторина «Знатоки деревьев»</a:t>
            </a:r>
            <a:endParaRPr lang="ru-RU" sz="2800" b="1" u="sng" dirty="0"/>
          </a:p>
        </p:txBody>
      </p:sp>
      <p:pic>
        <p:nvPicPr>
          <p:cNvPr id="8194" name="Picture 2" descr="C:\Users\1\Downloads\20240408_091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4" y="2895600"/>
            <a:ext cx="3924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ownloads\20240408_092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3924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1254" y="1143000"/>
            <a:ext cx="3572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latin typeface="Times New Roman"/>
                <a:ea typeface="Times New Roman"/>
              </a:rPr>
              <a:t>Работа </a:t>
            </a:r>
            <a:r>
              <a:rPr lang="ru-RU" sz="2800" b="1" u="sng" dirty="0">
                <a:latin typeface="Times New Roman"/>
                <a:ea typeface="Times New Roman"/>
              </a:rPr>
              <a:t>с родителями</a:t>
            </a:r>
            <a:endParaRPr lang="ru-RU" sz="28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2301" y="1666220"/>
            <a:ext cx="87331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Консультации: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«Как знакомить детей с деревом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»,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«Будем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заботиться, и беречь природу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algn="just">
              <a:spcAft>
                <a:spcPts val="0"/>
              </a:spcAft>
            </a:pPr>
            <a:endParaRPr lang="ru-RU" sz="500" dirty="0"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апки-передвижки : «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Лес – наше богатство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», «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Правила поведения в лесу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algn="just">
              <a:spcAft>
                <a:spcPts val="0"/>
              </a:spcAft>
            </a:pPr>
            <a:endParaRPr lang="ru-RU" sz="5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Рекомендации: «Прогулки с детьми на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природу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algn="just">
              <a:spcAft>
                <a:spcPts val="0"/>
              </a:spcAft>
            </a:pPr>
            <a:endParaRPr lang="ru-RU" sz="5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Совместное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художественное творчество с ребёнком </a:t>
            </a: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Спасём деревья – спасём планету».</a:t>
            </a:r>
            <a:endParaRPr lang="ru-RU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9218" name="Picture 2" descr="C:\Users\1\Downloads\20240403_1613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6"/>
          <a:stretch/>
        </p:blipFill>
        <p:spPr bwMode="auto">
          <a:xfrm>
            <a:off x="380999" y="3834147"/>
            <a:ext cx="4029253" cy="28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ownloads\20240408_165916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3958" r="2078" b="6321"/>
          <a:stretch/>
        </p:blipFill>
        <p:spPr bwMode="auto">
          <a:xfrm>
            <a:off x="4809060" y="3834147"/>
            <a:ext cx="4034536" cy="28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219200"/>
            <a:ext cx="79248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>
                <a:latin typeface="Times New Roman"/>
                <a:ea typeface="Times New Roman"/>
                <a:cs typeface="Times New Roman"/>
              </a:rPr>
              <a:t>Продукт</a:t>
            </a:r>
            <a:r>
              <a:rPr lang="ru-RU" sz="2800" u="sng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b="1" u="sng" dirty="0">
                <a:latin typeface="Times New Roman"/>
                <a:ea typeface="Times New Roman"/>
                <a:cs typeface="Times New Roman"/>
              </a:rPr>
              <a:t>проектной деятельности</a:t>
            </a:r>
            <a:r>
              <a:rPr lang="ru-RU" sz="2800" u="sng" dirty="0">
                <a:latin typeface="Times New Roman"/>
                <a:ea typeface="Times New Roman"/>
                <a:cs typeface="Times New Roman"/>
              </a:rPr>
              <a:t>: </a:t>
            </a:r>
            <a:endParaRPr lang="ru-RU" sz="2800" u="sng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Папка-портфолио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 материалом по теме «Деревья – наши друзья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»: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загадки, стихотворения о деревья; пословицы, поговорки и приметы про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деревья;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5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выставка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творческих работ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детей;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5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выставка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детско-родительских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рисунков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Спасём деревья – спасём планету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».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0242" name="Picture 2" descr="C:\Users\1\Downloads\20240408_1545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7999" b="4586"/>
          <a:stretch/>
        </p:blipFill>
        <p:spPr bwMode="auto">
          <a:xfrm>
            <a:off x="2692078" y="4364086"/>
            <a:ext cx="3531289" cy="23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9684" y="1295400"/>
            <a:ext cx="4834529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>
                <a:latin typeface="Times New Roman"/>
                <a:ea typeface="Calibri"/>
                <a:cs typeface="Times New Roman"/>
              </a:rPr>
              <a:t>Достигнутые </a:t>
            </a:r>
            <a:r>
              <a:rPr lang="ru-RU" sz="2800" b="1" u="sng" dirty="0" smtClean="0">
                <a:latin typeface="Times New Roman"/>
                <a:ea typeface="Calibri"/>
                <a:cs typeface="Times New Roman"/>
              </a:rPr>
              <a:t>результаты</a:t>
            </a:r>
            <a:endParaRPr lang="ru-RU" sz="2000" u="sng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6352" y="2286000"/>
            <a:ext cx="8229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Результат реализации проекта у детей.</a:t>
            </a:r>
            <a:endParaRPr lang="ru-RU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u="sng" dirty="0" smtClean="0">
                <a:latin typeface="Times New Roman"/>
                <a:ea typeface="Times New Roman"/>
                <a:cs typeface="Times New Roman"/>
              </a:rPr>
              <a:t>Удалось:</a:t>
            </a:r>
          </a:p>
          <a:p>
            <a:pPr indent="450215" algn="just">
              <a:spcAft>
                <a:spcPts val="0"/>
              </a:spcAft>
            </a:pPr>
            <a:endParaRPr lang="ru-RU" sz="1200" b="1" u="sng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сформировать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 детей представления о деревьях, знания об их характерных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особенностях.</a:t>
            </a:r>
            <a:endParaRPr lang="ru-RU" sz="1600" dirty="0" smtClean="0">
              <a:ea typeface="Times New Roman"/>
              <a:cs typeface="Times New Roman"/>
            </a:endParaRPr>
          </a:p>
          <a:p>
            <a:pPr marL="171450" lvl="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5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закрепить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понимание детьми насколько опасно для всего живого нерациональное использование природных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ресурсов.</a:t>
            </a:r>
            <a:endParaRPr lang="ru-RU" sz="1600" dirty="0" smtClean="0">
              <a:ea typeface="Times New Roman"/>
              <a:cs typeface="Times New Roman"/>
            </a:endParaRPr>
          </a:p>
          <a:p>
            <a:pPr marL="171450" lvl="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5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сформировать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понимание значения для человека 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животных.</a:t>
            </a:r>
            <a:endParaRPr lang="ru-RU" sz="1600" dirty="0" smtClean="0">
              <a:ea typeface="Times New Roman"/>
              <a:cs typeface="Times New Roman"/>
            </a:endParaRPr>
          </a:p>
          <a:p>
            <a:pPr marL="171450" lvl="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5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дать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представление как вести себя на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природе.</a:t>
            </a:r>
            <a:endParaRPr lang="ru-RU" sz="1600" dirty="0" smtClean="0">
              <a:ea typeface="Times New Roman"/>
              <a:cs typeface="Times New Roman"/>
            </a:endParaRPr>
          </a:p>
          <a:p>
            <a:pPr marL="171450" lvl="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5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развить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 детей познавательную активность, гуманное отношение к природе в целом.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99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533465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Результат реализации проекта </a:t>
            </a:r>
            <a:r>
              <a:rPr lang="ru-RU" sz="2400" b="1" i="1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400" b="1" i="1" smtClean="0">
                <a:latin typeface="Times New Roman"/>
                <a:ea typeface="Times New Roman"/>
                <a:cs typeface="Times New Roman"/>
              </a:rPr>
              <a:t>родителей</a:t>
            </a:r>
            <a:r>
              <a:rPr lang="ru-RU" sz="2400" b="1" i="1"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u="sng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u="sng" dirty="0" smtClean="0">
                <a:latin typeface="Times New Roman"/>
                <a:ea typeface="Times New Roman"/>
                <a:cs typeface="Times New Roman"/>
              </a:rPr>
              <a:t>Удалось:</a:t>
            </a:r>
          </a:p>
          <a:p>
            <a:pPr indent="450215" algn="just">
              <a:spcAft>
                <a:spcPts val="0"/>
              </a:spcAft>
            </a:pPr>
            <a:endParaRPr lang="ru-RU" sz="1000" b="1" u="sng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сформировать у родителей понимание всей важности формирования экологического воспитания у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детей.</a:t>
            </a:r>
            <a:endParaRPr lang="ru-RU" sz="2000" dirty="0" smtClean="0">
              <a:ea typeface="Times New Roman"/>
              <a:cs typeface="Times New Roman"/>
            </a:endParaRPr>
          </a:p>
          <a:p>
            <a:pPr marL="171450" lvl="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5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вовлечь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родителей в педагогический процесс ДОУ, укрепить в заинтересованности, в сотрудничестве с детским садом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Результат 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реализации проекта у педагогов</a:t>
            </a:r>
            <a:r>
              <a:rPr lang="ru-RU" sz="2400" b="1" i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600" b="1" u="sng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000" b="1" u="sng" dirty="0" smtClean="0">
                <a:latin typeface="Times New Roman"/>
                <a:ea typeface="Times New Roman"/>
                <a:cs typeface="Times New Roman"/>
              </a:rPr>
              <a:t>Удалось:</a:t>
            </a:r>
          </a:p>
          <a:p>
            <a:pPr indent="450215" algn="just">
              <a:spcAft>
                <a:spcPts val="0"/>
              </a:spcAft>
            </a:pPr>
            <a:endParaRPr lang="ru-RU" sz="1000" b="1" u="sng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систематизировать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 обобщить знания, имеющиеся у педагогов по данной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теме.</a:t>
            </a:r>
            <a:endParaRPr lang="ru-RU" sz="1600" dirty="0" smtClean="0">
              <a:ea typeface="Times New Roman"/>
              <a:cs typeface="Times New Roman"/>
            </a:endParaRPr>
          </a:p>
          <a:p>
            <a:pPr marL="171450" lvl="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5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пополнить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предметно развивающуюся среду.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41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175" y="1828800"/>
            <a:ext cx="79248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latin typeface="Times New Roman"/>
                <a:ea typeface="Calibri"/>
                <a:cs typeface="Times New Roman"/>
              </a:rPr>
              <a:t>Перспективы на </a:t>
            </a:r>
            <a:r>
              <a:rPr lang="ru-RU" sz="2800" b="1" u="sng" dirty="0" smtClean="0">
                <a:latin typeface="Times New Roman"/>
                <a:ea typeface="Calibri"/>
                <a:cs typeface="Times New Roman"/>
              </a:rPr>
              <a:t>будущее:</a:t>
            </a:r>
            <a:endParaRPr lang="ru-RU" sz="2800" u="sng" dirty="0" smtClean="0"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продолжать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изучать природу, растения и деревья родного края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;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продолжать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формировать бережное отношение к природе родного края.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5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795" y="3048000"/>
            <a:ext cx="6282746" cy="82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3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0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160" y="1524000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Актуальность проекта:</a:t>
            </a:r>
            <a:r>
              <a:rPr lang="ru-RU" sz="2800" dirty="0" smtClean="0">
                <a:solidFill>
                  <a:srgbClr val="303F5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Мы живём в Сибирском округе, и повсеместно нас окружают деревья, мы так привыкли к их соседству, что редко задумываемся о том, насколько они важны для жизни людей и всего живого на Земле.</a:t>
            </a:r>
            <a:endParaRPr lang="ru-RU" sz="16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Однако дошкольники, воспринимают дерево как обычное явление, не подозревая, какой огромный и интересный мир скрывается за ним, играя, ломают ветки деревьев, рвут листья, обдирают кору. Зачастую такое небрежное, а порой и жестокое отношение детей к природе объясняется отсутствием у них необходимых знаний. Таким образом, и возникла необходимость в создании данного проекта. </a:t>
            </a:r>
            <a:endParaRPr lang="ru-RU" dirty="0" smtClean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85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981198"/>
            <a:ext cx="79248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значимость проекта: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интересов: наблюдать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экспериментировать, анализировать, сравнивать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осознанно-правильного отношения к природе: желания ухаживать беречь и любоваться красотой деревьев.</a:t>
            </a:r>
          </a:p>
        </p:txBody>
      </p:sp>
    </p:spTree>
    <p:extLst>
      <p:ext uri="{BB962C8B-B14F-4D97-AF65-F5344CB8AC3E}">
        <p14:creationId xmlns:p14="http://schemas.microsoft.com/office/powerpoint/2010/main" val="9488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680" y="182880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2463165" algn="l"/>
              </a:tabLst>
            </a:pPr>
            <a:r>
              <a:rPr lang="ru-RU" sz="3200" b="1" dirty="0" smtClean="0">
                <a:effectLst/>
                <a:latin typeface="Times New Roman"/>
                <a:ea typeface="Calibri"/>
                <a:cs typeface="Times New Roman"/>
              </a:rPr>
              <a:t>Проблема проекта:</a:t>
            </a:r>
            <a:endParaRPr lang="ru-RU" sz="32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  <a:tabLst>
                <a:tab pos="2463165" algn="l"/>
              </a:tabLs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Наблюдения за детьми во время самостоятельных игр на свежем воздухе показывают, что дети порой жестоко, негуманно относятся к природе. </a:t>
            </a:r>
          </a:p>
          <a:p>
            <a:pPr indent="450215" algn="just">
              <a:spcAft>
                <a:spcPts val="0"/>
              </a:spcAft>
              <a:tabLst>
                <a:tab pos="2463165" algn="l"/>
              </a:tabLs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Дошкольники, воспринимают дерево как обычное явление, не подозревая, какой огромный и интересный мир скрывается за ним, играя, ломают ветки деревьев, рвут листья, обдирают кору. 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95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" y="1117966"/>
            <a:ext cx="8854633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Цель проекта: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формировать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 детей подготовительной к школе группы познавательный интерес о деревьях, как о живых объектах и объектах необходимых для жизни человека посредством проектной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деятельности.</a:t>
            </a:r>
            <a:endParaRPr lang="ru-RU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Задачи для детей:</a:t>
            </a:r>
            <a:r>
              <a:rPr lang="ru-RU" sz="1600" dirty="0">
                <a:ea typeface="Calibri"/>
                <a:cs typeface="Times New Roman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b="1" i="1" u="sng" dirty="0" smtClean="0">
                <a:effectLst/>
                <a:latin typeface="Times New Roman"/>
                <a:ea typeface="Calibri"/>
                <a:cs typeface="Times New Roman"/>
              </a:rPr>
              <a:t>Образовательные:</a:t>
            </a:r>
            <a:endParaRPr lang="ru-RU" sz="1400" u="sng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Исследовать функциональные особенности систем жизнеобеспечения дерева, их зависимости от времени года.</a:t>
            </a:r>
          </a:p>
          <a:p>
            <a:pPr lvl="0" algn="just">
              <a:spcAft>
                <a:spcPts val="0"/>
              </a:spcAft>
            </a:pPr>
            <a:endParaRPr lang="ru-RU" sz="3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Способствовать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обогащению и углублению представлений о деревьях, их разнообразии и ролью в жизни людей.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200" dirty="0"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3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ходе наблюдений и бесед изучить взаимодействия деревьев с окружающим миром,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влияния деятельности человека на жизнь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дерева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500" dirty="0" smtClean="0">
              <a:effectLst/>
              <a:latin typeface="Times New Roman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30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Формировать познавательные умения, учить отражать результаты наблюдений в разных видах деятельности (изобразительной, умственной, игровой).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i="1" u="sng" dirty="0" smtClean="0">
                <a:effectLst/>
                <a:latin typeface="Times New Roman"/>
                <a:ea typeface="Calibri"/>
                <a:cs typeface="Times New Roman"/>
              </a:rPr>
              <a:t>Развивающие:</a:t>
            </a:r>
            <a:endParaRPr lang="ru-RU" sz="1400" u="sng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Развивать у детей познавательный интерес, желание наблюдать, исследовать, экспериментировать.</a:t>
            </a:r>
            <a:endParaRPr lang="ru-RU" sz="1400" dirty="0" smtClean="0"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500" dirty="0">
              <a:effectLst/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i="1" u="sng" dirty="0" smtClean="0">
                <a:effectLst/>
                <a:latin typeface="Times New Roman"/>
                <a:ea typeface="Calibri"/>
                <a:cs typeface="Times New Roman"/>
              </a:rPr>
              <a:t>Воспитательные: </a:t>
            </a:r>
            <a:endParaRPr lang="ru-RU" sz="1400" u="sng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Воспитывать любознательность, активность, бережное, заботливое отношение к деревьям, доброжелательное отношение друг к другу.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62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440" y="1371600"/>
            <a:ext cx="8001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Задачи для воспитателя: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создание системы элементарных экологических знаний, доступных пониманию дошкольника о деревьях и их значении  в жизни человека.</a:t>
            </a:r>
            <a:endParaRPr lang="ru-RU" sz="2000" dirty="0" smtClean="0"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100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совершенствование условий для эффективного экологического образования   дошкольников, способствующего воспитанию экологической культуры и осознанного отношения к природе;</a:t>
            </a:r>
            <a:endParaRPr lang="ru-RU" sz="20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2000" b="1" i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Задачи для родителей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помогать развивать у детей желание исследовать деревья, не нанося им вред.</a:t>
            </a:r>
            <a:endParaRPr lang="ru-RU" sz="2000" dirty="0" smtClean="0"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100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содействовать  укреплению и развитию детско-родительских отношений через 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поисково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- познавательную деятельность.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205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280" y="1371600"/>
            <a:ext cx="82296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Предполагаемые результаты для детей: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i="1" dirty="0" smtClean="0">
                <a:effectLst/>
                <a:latin typeface="Times New Roman"/>
                <a:ea typeface="Times New Roman"/>
                <a:cs typeface="Times New Roman"/>
              </a:rPr>
              <a:t>- у детей будут сформированы: </a:t>
            </a:r>
            <a:endParaRPr lang="ru-RU" sz="1600" i="1" dirty="0">
              <a:ea typeface="Calibri"/>
              <a:cs typeface="Times New Roman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устойчивые представления о деревьях родного края, об их пользе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 для человека и 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значении в природе;</a:t>
            </a:r>
            <a:r>
              <a:rPr lang="ru-RU" sz="1600" dirty="0">
                <a:ea typeface="Calibri"/>
                <a:cs typeface="Times New Roman"/>
              </a:rPr>
              <a:t>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навыки наблюдения и экспериментирования в процессе поисково-познавательной деятельности;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600" dirty="0">
              <a:latin typeface="Times New Roman"/>
              <a:ea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повысится познавательный интерес к растительному миру;</a:t>
            </a:r>
            <a:endParaRPr lang="ru-RU" sz="1600" dirty="0" smtClean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6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расширятся коммуникативные и творческие способности детей;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6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- дети научатся любить, охранять и беречь родную природу, соблюдать правила безопасного поведения в лесу.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57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752600"/>
            <a:ext cx="79248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Предполагаемые результаты для родителей:</a:t>
            </a:r>
            <a:endParaRPr lang="ru-RU" dirty="0" smtClean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- активные и заинтересованные участники проекта, ориентированы на развитие у ребёнка потребности к познанию, общению с взрослыми и сверстниками через совместную проектную деятельность.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ru-RU" sz="10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Предполагаемые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результаты для воспитателя:</a:t>
            </a:r>
            <a:endParaRPr lang="ru-RU" dirty="0" smtClean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- повышение профессионального уровня в области реализации проектов для детей дошкольного возраста. 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48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858</Words>
  <Application>Microsoft Office PowerPoint</Application>
  <PresentationFormat>Экран (4:3)</PresentationFormat>
  <Paragraphs>202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Реализация краткосрочного проекта по экологическому воспитанию «Деревья – наши друзья»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 Windows</cp:lastModifiedBy>
  <cp:revision>64</cp:revision>
  <dcterms:created xsi:type="dcterms:W3CDTF">2024-04-20T10:24:06Z</dcterms:created>
  <dcterms:modified xsi:type="dcterms:W3CDTF">2024-09-09T14:28:43Z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2024-04-20T00:00:00Z</vt:filetime>
  </property>
</Properties>
</file>