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sldIdLst>
    <p:sldId id="259" r:id="rId2"/>
    <p:sldId id="260" r:id="rId3"/>
    <p:sldId id="261" r:id="rId4"/>
    <p:sldId id="262" r:id="rId5"/>
    <p:sldId id="265" r:id="rId6"/>
    <p:sldId id="263" r:id="rId7"/>
    <p:sldId id="264" r:id="rId8"/>
    <p:sldId id="275" r:id="rId9"/>
    <p:sldId id="276" r:id="rId10"/>
    <p:sldId id="277" r:id="rId11"/>
    <p:sldId id="278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05064"/>
            <a:ext cx="8100392" cy="2852936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 НАРУШЕНИЙ ОСАНКИ И СТОПЫ У </a:t>
            </a:r>
            <a:r>
              <a:rPr lang="ru-RU" b="1" i="1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  <a:r>
              <a:rPr lang="ru-RU" sz="2000" b="1" i="1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инструктор по физической культуре</a:t>
            </a:r>
            <a:br>
              <a:rPr lang="ru-RU" sz="2000" b="1" i="1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Прокопьева Надежда Александровна</a:t>
            </a:r>
            <a:endParaRPr lang="ru-RU" sz="5300" b="1" dirty="0">
              <a:solidFill>
                <a:schemeClr val="tx2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1" b="8560"/>
          <a:stretch/>
        </p:blipFill>
        <p:spPr bwMode="auto">
          <a:xfrm>
            <a:off x="1187624" y="260648"/>
            <a:ext cx="7721283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77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6632"/>
            <a:ext cx="7920880" cy="6696744"/>
          </a:xfrm>
        </p:spPr>
        <p:txBody>
          <a:bodyPr>
            <a:normAutofit/>
          </a:bodyPr>
          <a:lstStyle/>
          <a:p>
            <a:pPr marL="82296" lvl="0" indent="0" algn="ctr" fontAlgn="t">
              <a:buClr>
                <a:srgbClr val="3891A7"/>
              </a:buClr>
              <a:buNone/>
            </a:pPr>
            <a:endParaRPr lang="ru-RU" sz="2400" b="1" i="1" dirty="0" smtClean="0">
              <a:ln w="12700">
                <a:solidFill>
                  <a:srgbClr val="4F271C">
                    <a:satMod val="155000"/>
                  </a:srgbClr>
                </a:solidFill>
                <a:prstDash val="solid"/>
              </a:ln>
              <a:solidFill>
                <a:srgbClr val="E7DEC9">
                  <a:tint val="85000"/>
                  <a:satMod val="15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lvl="0" indent="0" algn="ctr" fontAlgn="t">
              <a:buClr>
                <a:srgbClr val="3891A7"/>
              </a:buClr>
              <a:buNone/>
            </a:pPr>
            <a:endParaRPr lang="ru-RU" sz="2400" b="1" i="1" dirty="0">
              <a:ln w="12700">
                <a:solidFill>
                  <a:srgbClr val="4F271C">
                    <a:satMod val="155000"/>
                  </a:srgbClr>
                </a:solidFill>
                <a:prstDash val="solid"/>
              </a:ln>
              <a:solidFill>
                <a:srgbClr val="E7DEC9">
                  <a:tint val="85000"/>
                  <a:satMod val="15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lvl="0" indent="0" algn="ctr" fontAlgn="t">
              <a:buClr>
                <a:srgbClr val="3891A7"/>
              </a:buClr>
              <a:buNone/>
            </a:pPr>
            <a:r>
              <a:rPr lang="ru-RU" sz="2400" b="1" i="1" dirty="0" smtClean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</a:t>
            </a:r>
            <a:r>
              <a:rPr lang="ru-RU" sz="2400" b="1" i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коррекции </a:t>
            </a:r>
            <a:r>
              <a:rPr lang="ru-RU" sz="2400" b="1" i="1" dirty="0" err="1" smtClean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кифолордической</a:t>
            </a:r>
            <a:r>
              <a:rPr lang="ru-RU" sz="2400" b="1" i="1" dirty="0" smtClean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осанки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Дровосек». Из положения стойки ноги врозь, руки в «замок» – взмах руками вверх и резкий наклон вперед. </a:t>
            </a:r>
            <a:endParaRPr lang="ru-RU" sz="20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Книжка». Из положения сед ноги врозь – наклоны до касания лбом коленей. «Рак». а) Из положения лежа на животе – поочередное поднимание прямых ног назад вверх; б) То же, из упора на коленях. </a:t>
            </a:r>
            <a:endParaRPr lang="ru-RU" sz="20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Лодочка». Из положения лежа на животе, руки за спину – поднять голову, грудь, ноги, зафиксировать положение (покачаться «на лодочке»). </a:t>
            </a:r>
            <a:endParaRPr lang="ru-RU" sz="20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Велосипед». Из положения лежа на спине, руки вдоль туловища ноги вверх – имитация движений велосипедиста.</a:t>
            </a:r>
          </a:p>
        </p:txBody>
      </p:sp>
    </p:spTree>
    <p:extLst>
      <p:ext uri="{BB962C8B-B14F-4D97-AF65-F5344CB8AC3E}">
        <p14:creationId xmlns:p14="http://schemas.microsoft.com/office/powerpoint/2010/main" val="199829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6632"/>
            <a:ext cx="7920880" cy="6624736"/>
          </a:xfrm>
        </p:spPr>
        <p:txBody>
          <a:bodyPr>
            <a:normAutofit/>
          </a:bodyPr>
          <a:lstStyle/>
          <a:p>
            <a:pPr marL="82296" lvl="0" indent="0" algn="ctr" fontAlgn="t">
              <a:buClr>
                <a:srgbClr val="3891A7"/>
              </a:buClr>
              <a:buNone/>
            </a:pPr>
            <a:endParaRPr lang="ru-RU" sz="2400" b="1" i="1" dirty="0" smtClean="0">
              <a:ln w="12700">
                <a:solidFill>
                  <a:srgbClr val="4F271C">
                    <a:satMod val="155000"/>
                  </a:srgbClr>
                </a:solidFill>
                <a:prstDash val="solid"/>
              </a:ln>
              <a:solidFill>
                <a:srgbClr val="E7DEC9">
                  <a:tint val="85000"/>
                  <a:satMod val="15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lvl="0" indent="0" algn="ctr" fontAlgn="t">
              <a:buClr>
                <a:srgbClr val="3891A7"/>
              </a:buClr>
              <a:buNone/>
            </a:pPr>
            <a:r>
              <a:rPr lang="ru-RU" sz="2400" b="1" i="1" dirty="0" smtClean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</a:t>
            </a:r>
            <a:r>
              <a:rPr lang="ru-RU" sz="2400" b="1" i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коррекции </a:t>
            </a:r>
            <a:r>
              <a:rPr lang="ru-RU" sz="2400" b="1" i="1" dirty="0" smtClean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плоской спины</a:t>
            </a:r>
            <a:endParaRPr lang="ru-RU" sz="2400" b="1" i="1" dirty="0">
              <a:ln w="12700">
                <a:solidFill>
                  <a:srgbClr val="4F271C">
                    <a:satMod val="155000"/>
                  </a:srgbClr>
                </a:solidFill>
                <a:prstDash val="solid"/>
              </a:ln>
              <a:solidFill>
                <a:srgbClr val="E7DEC9">
                  <a:tint val="85000"/>
                  <a:satMod val="15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Лодочка». Из положения лежа на животе, руки за спину – поднять голову, грудь, ноги, зафиксировать положение (покачаться «на лодочке»). </a:t>
            </a:r>
            <a:endParaRPr lang="ru-RU" sz="20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Пловец». Из положения лежа на груди – брасс на груди (имитация движений рук, постепенно увеличивая амплитуду и темп движений, не касаясь руками пола). </a:t>
            </a:r>
            <a:endParaRPr lang="ru-RU" sz="20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Ящерица». а) Из положения лежа на животе, подбородок на тыльной поверхности кистей, лежащих друг на друге, - руки на пояс, приподнимая голову и плечи, свести лопатки с фиксацией положения; б) То же, кисти плечам, за голову. </a:t>
            </a:r>
            <a:endParaRPr lang="ru-RU" sz="20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Бокс». а) Из положения лежа на животе – имитация ударов. «Рак». а) Из положения лежа на животе – поочередное поднимание прямых ног назад вверх; б) То же, из упора на коленях. </a:t>
            </a:r>
            <a:endParaRPr lang="ru-RU" sz="20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Пушка». Из положения лежа на животе – толкание от себя набивного мяча 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кг).</a:t>
            </a:r>
          </a:p>
        </p:txBody>
      </p:sp>
    </p:spTree>
    <p:extLst>
      <p:ext uri="{BB962C8B-B14F-4D97-AF65-F5344CB8AC3E}">
        <p14:creationId xmlns:p14="http://schemas.microsoft.com/office/powerpoint/2010/main" val="253601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116632"/>
            <a:ext cx="7406640" cy="648072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rgbClr val="4F271C">
                    <a:satMod val="13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нарушений </a:t>
            </a:r>
            <a:r>
              <a:rPr lang="ru-RU" sz="3600" b="1" i="1" dirty="0" smtClean="0">
                <a:solidFill>
                  <a:srgbClr val="4F271C">
                    <a:satMod val="13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стопы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764704"/>
            <a:ext cx="7920880" cy="6043094"/>
          </a:xfrm>
        </p:spPr>
        <p:txBody>
          <a:bodyPr>
            <a:normAutofit/>
          </a:bodyPr>
          <a:lstStyle/>
          <a:p>
            <a:pPr marL="82296" lvl="0" algn="ctr">
              <a:buClr>
                <a:srgbClr val="3891A7"/>
              </a:buClr>
            </a:pPr>
            <a:r>
              <a:rPr lang="ru-RU" sz="2800" b="1" i="1" dirty="0" smtClean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Плоскостопие</a:t>
            </a:r>
          </a:p>
          <a:p>
            <a:pPr marL="82296" lvl="0" algn="just">
              <a:buClr>
                <a:srgbClr val="3891A7"/>
              </a:buClr>
            </a:pPr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снижением высоты продольного или поперечного 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свода, которое 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вызывает болезненные ощущения при ходьбе и стоянии, плохое настроение, быструю утомляемость. Основной причиной плоскостопия является плохое функциональное состояние мышц связочного аппарата, поддерживающих свод стопы. </a:t>
            </a:r>
            <a:endParaRPr lang="ru-RU" sz="2000" b="1" i="1" dirty="0" smtClean="0">
              <a:ln w="12700">
                <a:solidFill>
                  <a:srgbClr val="4F271C">
                    <a:satMod val="155000"/>
                  </a:srgbClr>
                </a:solidFill>
                <a:prstDash val="solid"/>
              </a:ln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lvl="0" algn="ctr">
              <a:buClr>
                <a:srgbClr val="3891A7"/>
              </a:buClr>
            </a:pPr>
            <a:endParaRPr lang="ru-RU" sz="1800" b="1" i="1" dirty="0">
              <a:ln w="12700">
                <a:solidFill>
                  <a:srgbClr val="4F271C">
                    <a:satMod val="155000"/>
                  </a:srgbClr>
                </a:solidFill>
                <a:prstDash val="solid"/>
              </a:ln>
              <a:solidFill>
                <a:srgbClr val="E7DEC9">
                  <a:tint val="85000"/>
                  <a:satMod val="15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2" t="5036" r="4936" b="7441"/>
          <a:stretch/>
        </p:blipFill>
        <p:spPr bwMode="auto">
          <a:xfrm>
            <a:off x="2123728" y="3014531"/>
            <a:ext cx="6237515" cy="382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6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88640"/>
            <a:ext cx="7920880" cy="6552728"/>
          </a:xfrm>
        </p:spPr>
        <p:txBody>
          <a:bodyPr/>
          <a:lstStyle/>
          <a:p>
            <a:pPr marL="82296" lvl="0" indent="0" algn="ctr">
              <a:buClr>
                <a:srgbClr val="3891A7"/>
              </a:buClr>
              <a:buNone/>
            </a:pPr>
            <a:r>
              <a:rPr lang="ru-RU" sz="3600" b="1" i="1" dirty="0" smtClean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возникновения:</a:t>
            </a:r>
          </a:p>
          <a:p>
            <a:pPr marL="457200" lvl="0" indent="-457200" algn="just">
              <a:buClr>
                <a:schemeClr val="tx2"/>
              </a:buClr>
              <a:buSzPct val="73000"/>
              <a:buFont typeface="Wingdings" panose="05000000000000000000" pitchFamily="2" charset="2"/>
              <a:buChar char="v"/>
            </a:pPr>
            <a:r>
              <a:rPr lang="ru-RU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раннее вставание и 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ходьба;</a:t>
            </a:r>
          </a:p>
          <a:p>
            <a:pPr marL="457200" lvl="0" indent="-457200" algn="just">
              <a:buClr>
                <a:schemeClr val="tx2"/>
              </a:buClr>
              <a:buSzPct val="73000"/>
              <a:buFont typeface="Wingdings" panose="05000000000000000000" pitchFamily="2" charset="2"/>
              <a:buChar char="v"/>
            </a:pPr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слабость </a:t>
            </a:r>
            <a:r>
              <a:rPr lang="ru-RU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мышц стоп, чрезмерное их утомление в связи с длительным пребыванием на 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ногах;</a:t>
            </a:r>
          </a:p>
          <a:p>
            <a:pPr marL="457200" lvl="0" indent="-457200" algn="just">
              <a:buClr>
                <a:schemeClr val="tx2"/>
              </a:buClr>
              <a:buSzPct val="73000"/>
              <a:buFont typeface="Wingdings" panose="05000000000000000000" pitchFamily="2" charset="2"/>
              <a:buChar char="v"/>
            </a:pPr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избыточный вес;</a:t>
            </a:r>
          </a:p>
          <a:p>
            <a:pPr marL="457200" lvl="0" indent="-457200" algn="just">
              <a:buClr>
                <a:schemeClr val="tx2"/>
              </a:buClr>
              <a:buSzPct val="73000"/>
              <a:buFont typeface="Wingdings" panose="05000000000000000000" pitchFamily="2" charset="2"/>
              <a:buChar char="v"/>
            </a:pPr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неудобная обувь (правильная обувь: жесткий задник, эластичная подошва, небольшой широкий каблук, широкий носок);</a:t>
            </a:r>
          </a:p>
          <a:p>
            <a:pPr marL="457200" lvl="0" indent="-457200" algn="just">
              <a:buClr>
                <a:schemeClr val="tx2"/>
              </a:buClr>
              <a:buSzPct val="73000"/>
              <a:buFont typeface="Wingdings" panose="05000000000000000000" pitchFamily="2" charset="2"/>
              <a:buChar char="v"/>
            </a:pPr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 перенесенных 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</a:t>
            </a:r>
          </a:p>
          <a:p>
            <a:pPr marL="0" lvl="0" indent="0" algn="just">
              <a:buClr>
                <a:srgbClr val="B13F9A"/>
              </a:buClr>
              <a:buSzPct val="73000"/>
              <a:buNone/>
            </a:pPr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(например, рахит, полиомиелит);</a:t>
            </a:r>
          </a:p>
          <a:p>
            <a:pPr marL="457200" lvl="0" indent="-457200" algn="just">
              <a:buClr>
                <a:schemeClr val="tx2"/>
              </a:buClr>
              <a:buSzPct val="73000"/>
              <a:buFont typeface="Wingdings" panose="05000000000000000000" pitchFamily="2" charset="2"/>
              <a:buChar char="v"/>
            </a:pPr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травмы стопы и голеностопного сустава (вывихи, подвывихи, переломы) и т.д.</a:t>
            </a:r>
          </a:p>
          <a:p>
            <a:pPr marL="82296" lvl="0" indent="0" algn="ctr">
              <a:buClr>
                <a:srgbClr val="3891A7"/>
              </a:buClr>
              <a:buNone/>
            </a:pPr>
            <a:endParaRPr lang="ru-RU" sz="3600" b="1" i="1" dirty="0">
              <a:ln w="12700">
                <a:solidFill>
                  <a:srgbClr val="4F271C">
                    <a:satMod val="155000"/>
                  </a:srgbClr>
                </a:solidFill>
                <a:prstDash val="solid"/>
              </a:ln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54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332656"/>
            <a:ext cx="7498080" cy="648072"/>
          </a:xfrm>
        </p:spPr>
        <p:txBody>
          <a:bodyPr>
            <a:noAutofit/>
          </a:bodyPr>
          <a:lstStyle/>
          <a:p>
            <a:pPr marL="82296" lvl="0" algn="ctr">
              <a:spcBef>
                <a:spcPts val="600"/>
              </a:spcBef>
            </a:pPr>
            <a:r>
              <a:rPr lang="ru-RU" sz="3600" b="1" i="1" dirty="0" smtClean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Важно знать!</a:t>
            </a:r>
            <a:r>
              <a:rPr lang="ru-RU" sz="3600" b="1" i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620688"/>
            <a:ext cx="7848872" cy="612068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Точно определить плоскостопие можно с 5 лет посетив врача – ортопеда.</a:t>
            </a:r>
          </a:p>
          <a:p>
            <a:pPr marL="82296" indent="0" algn="ctr">
              <a:buNone/>
            </a:pPr>
            <a:r>
              <a:rPr lang="ru-RU" sz="28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Плантография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метод получения отпечатков стопы (следа), позволяющих судить о 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 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рессорной функции. </a:t>
            </a:r>
          </a:p>
          <a:p>
            <a:pPr marL="82296" indent="0" algn="ctr">
              <a:buNone/>
            </a:pPr>
            <a:endParaRPr lang="ru-RU" sz="24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24944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6632"/>
            <a:ext cx="7920880" cy="6624736"/>
          </a:xfrm>
        </p:spPr>
        <p:txBody>
          <a:bodyPr>
            <a:normAutofit/>
          </a:bodyPr>
          <a:lstStyle/>
          <a:p>
            <a:pPr marL="82296" indent="0" algn="ctr" fontAlgn="t">
              <a:buNone/>
            </a:pPr>
            <a:r>
              <a:rPr lang="ru-RU" dirty="0" smtClean="0"/>
              <a:t> </a:t>
            </a:r>
            <a:r>
              <a:rPr lang="ru-RU" sz="14400" b="1" i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14400" b="1" i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600" b="1" i="1" dirty="0" smtClean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Коррекционные у</a:t>
            </a:r>
            <a:r>
              <a:rPr lang="ru-RU" sz="3600" b="1" i="1" dirty="0" smtClean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пражнения, выполняемые лежа на спине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Поочередное </a:t>
            </a:r>
            <a:r>
              <a:rPr lang="ru-RU" sz="2000" b="1" i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одновременное сгибание-разгибание ног в голеностопных суставах, приподнимая и опуская наружный край </a:t>
            </a:r>
            <a:r>
              <a:rPr lang="ru-RU" sz="2000" b="1" i="1" dirty="0" smtClean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стопы.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Ноги </a:t>
            </a:r>
            <a:r>
              <a:rPr lang="ru-RU" sz="2000" b="1" i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согнуты в коленных суставах стопы параллельно друг другу, отведение-приведение </a:t>
            </a:r>
            <a:r>
              <a:rPr lang="ru-RU" sz="2000" b="1" i="1" dirty="0" smtClean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пяток.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Ноги </a:t>
            </a:r>
            <a:r>
              <a:rPr lang="ru-RU" sz="2000" b="1" i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согнуты в коленных суставах стопы параллельно друг другу, сгибание-разгибание ног в голеностопных </a:t>
            </a:r>
            <a:r>
              <a:rPr lang="ru-RU" sz="2000" b="1" i="1" dirty="0" smtClean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суставах.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000" b="1" i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левая стопа на лодыжке правой скольжение до коленного </a:t>
            </a:r>
            <a:r>
              <a:rPr lang="ru-RU" sz="2000" b="1" i="1" dirty="0" smtClean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сустава.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Поочередное </a:t>
            </a:r>
            <a:r>
              <a:rPr lang="ru-RU" sz="2000" b="1" i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одновременное сгибание ног в голеностопных суставах с одновременной супинацией и пронацией.</a:t>
            </a:r>
            <a:endParaRPr lang="ru-RU" sz="2000" b="1" i="1" dirty="0" smtClean="0">
              <a:ln w="12700">
                <a:solidFill>
                  <a:srgbClr val="4F271C">
                    <a:satMod val="155000"/>
                  </a:srgbClr>
                </a:solidFill>
                <a:prstDash val="solid"/>
              </a:ln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29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6632"/>
            <a:ext cx="7920880" cy="6741368"/>
          </a:xfrm>
        </p:spPr>
        <p:txBody>
          <a:bodyPr>
            <a:normAutofit fontScale="55000" lnSpcReduction="20000"/>
          </a:bodyPr>
          <a:lstStyle/>
          <a:p>
            <a:pPr marL="82296" lvl="0" indent="0" algn="ctr">
              <a:buClr>
                <a:srgbClr val="3891A7"/>
              </a:buClr>
              <a:buNone/>
            </a:pP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lvl="0" indent="0" algn="ctr" fontAlgn="t">
              <a:buClr>
                <a:srgbClr val="3891A7"/>
              </a:buClr>
              <a:buNone/>
            </a:pPr>
            <a:r>
              <a:rPr lang="ru-RU" sz="6500" b="1" i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Коррекционные упражнения, </a:t>
            </a:r>
            <a:r>
              <a:rPr lang="ru-RU" sz="6500" b="1" i="1" dirty="0" smtClean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выполняемые сидя</a:t>
            </a:r>
            <a:endParaRPr lang="ru-RU" sz="22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</a:t>
            </a:r>
            <a:r>
              <a:rPr lang="ru-RU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подошвенное сгибание стоп с 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супинацией.</a:t>
            </a:r>
          </a:p>
          <a:p>
            <a:pPr lvl="0" algn="jus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Поочередное </a:t>
            </a:r>
            <a:r>
              <a:rPr lang="ru-RU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захватывание пальцами ног гимнастической 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палки.</a:t>
            </a:r>
          </a:p>
          <a:p>
            <a:pPr lvl="0" algn="jus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Захватывание </a:t>
            </a:r>
            <a:r>
              <a:rPr lang="ru-RU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пальцами матерчатого коврика или имитация захватывания 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песка.</a:t>
            </a:r>
          </a:p>
          <a:p>
            <a:pPr lvl="0" algn="jus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Захватывание </a:t>
            </a:r>
            <a:r>
              <a:rPr lang="ru-RU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стопами округлых предметов (теннисного мяча, бильярдных шаров) внутренними сводами стопы и перемещение их с одного места на 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другое.</a:t>
            </a:r>
          </a:p>
          <a:p>
            <a:pPr lvl="0" algn="jus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Сидя </a:t>
            </a:r>
            <a:r>
              <a:rPr lang="ru-RU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краю стула, стопы параллельно — руками захватить коленные суставы, развести колени, одновременно поставить стопы на наружный край и согнуть 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пальцы.</a:t>
            </a:r>
          </a:p>
          <a:p>
            <a:pPr lvl="0" algn="jus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Катание </a:t>
            </a:r>
            <a:r>
              <a:rPr lang="ru-RU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стопами мяча, гимнастической палки, массажного 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валика.</a:t>
            </a:r>
          </a:p>
          <a:p>
            <a:pPr lvl="0" algn="jus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</a:t>
            </a:r>
            <a:r>
              <a:rPr lang="ru-RU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разведение и сведение пяток, не отрывая носков от 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пола.</a:t>
            </a:r>
          </a:p>
          <a:p>
            <a:pPr lvl="0" algn="jus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сед, ноги согнуты в коленных суставах, пятки прижаты к ягодицам — медленное продвижение стоп вперед и назад за счет сгибания и разгибания 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пальцев.</a:t>
            </a:r>
          </a:p>
          <a:p>
            <a:pPr lvl="0" algn="jus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упоре сидя сзади — поочередные и одновременные круговые движения стопой.</a:t>
            </a:r>
            <a:endParaRPr lang="ru-RU" sz="36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lvl="0" indent="0" algn="just">
              <a:buClr>
                <a:srgbClr val="3891A7"/>
              </a:buClr>
              <a:buNone/>
            </a:pPr>
            <a:endParaRPr lang="ru-RU" sz="36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lvl="0" indent="0" algn="ctr">
              <a:buClr>
                <a:srgbClr val="3891A7"/>
              </a:buClr>
              <a:buNone/>
            </a:pPr>
            <a:endParaRPr lang="ru-RU" sz="20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lvl="0" indent="0" algn="ctr">
              <a:buClr>
                <a:srgbClr val="3891A7"/>
              </a:buClr>
              <a:buNone/>
            </a:pPr>
            <a:endParaRPr lang="ru-RU" sz="1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lvl="0" indent="0" algn="ctr">
              <a:buClr>
                <a:srgbClr val="3891A7"/>
              </a:buClr>
              <a:buNone/>
            </a:pPr>
            <a:endParaRPr lang="ru-RU" sz="1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10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6632"/>
            <a:ext cx="7920880" cy="6741368"/>
          </a:xfrm>
        </p:spPr>
        <p:txBody>
          <a:bodyPr>
            <a:normAutofit fontScale="85000" lnSpcReduction="20000"/>
          </a:bodyPr>
          <a:lstStyle/>
          <a:p>
            <a:pPr marL="82296" lvl="0" indent="0" algn="ctr" fontAlgn="t">
              <a:buClr>
                <a:srgbClr val="3891A7"/>
              </a:buClr>
              <a:buNone/>
            </a:pPr>
            <a:r>
              <a:rPr lang="ru-RU" sz="4200" b="1" i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Коррекционные упражнения, выполняемые </a:t>
            </a:r>
            <a:r>
              <a:rPr lang="ru-RU" sz="4200" b="1" i="1" dirty="0" smtClean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стоя</a:t>
            </a:r>
          </a:p>
          <a:p>
            <a:pPr marL="82296" lvl="0" indent="0" algn="ctr" fontAlgn="t">
              <a:buClr>
                <a:srgbClr val="3891A7"/>
              </a:buClr>
              <a:buNone/>
            </a:pPr>
            <a:endParaRPr lang="ru-RU" sz="4200" b="1" i="1" dirty="0">
              <a:ln w="12700">
                <a:solidFill>
                  <a:srgbClr val="4F271C">
                    <a:satMod val="155000"/>
                  </a:srgbClr>
                </a:solidFill>
                <a:prstDash val="solid"/>
              </a:ln>
              <a:solidFill>
                <a:srgbClr val="E7DEC9">
                  <a:tint val="85000"/>
                  <a:satMod val="15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Стоя 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наружных сводах стоп — встать на носки и вернуться в исходное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положение.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Стоя 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наружных сводах стопы — </a:t>
            </a:r>
            <a:r>
              <a:rPr lang="ru-RU" sz="24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полуприсед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Стоя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носки вместе, пятки врозь — встать на носки, вернуться в исходное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положение.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Стоя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стопы параллельно— сгибая пальцы, поднять внутренний край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стопы.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Стоя 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 в след (носок правой касается пятки левой), — подняться на носки, вернуться в исходное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положение.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 положить две булавы (кегли) — захватить пальцами ног шейку или головку булавы и поставить ее на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основание.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Перемещение 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теннисного мяча пальцами ног от носка к пятке, не поднимая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ее.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Левая 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(правая) на носок — поочередная смена положения в быстром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темпе.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Стоя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ноги врозь, стопы параллельно, руки на пояс — присед на всей стопе.</a:t>
            </a:r>
          </a:p>
        </p:txBody>
      </p:sp>
    </p:spTree>
    <p:extLst>
      <p:ext uri="{BB962C8B-B14F-4D97-AF65-F5344CB8AC3E}">
        <p14:creationId xmlns:p14="http://schemas.microsoft.com/office/powerpoint/2010/main" val="223526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0"/>
            <a:ext cx="7920880" cy="6858000"/>
          </a:xfrm>
        </p:spPr>
        <p:txBody>
          <a:bodyPr>
            <a:normAutofit lnSpcReduction="10000"/>
          </a:bodyPr>
          <a:lstStyle/>
          <a:p>
            <a:pPr marL="82296" lvl="0" indent="0" algn="ctr" fontAlgn="t">
              <a:buClr>
                <a:srgbClr val="3891A7"/>
              </a:buClr>
              <a:buNone/>
            </a:pPr>
            <a:r>
              <a:rPr lang="ru-RU" sz="3600" b="1" i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Коррекционные упражнения, выполняемые </a:t>
            </a:r>
            <a:r>
              <a:rPr lang="ru-RU" sz="3600" b="1" i="1" dirty="0" smtClean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ходьбе</a:t>
            </a:r>
          </a:p>
          <a:p>
            <a:pPr lvl="0" algn="just" fontAlgn="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носках, на наружных сводах стоп. </a:t>
            </a:r>
          </a:p>
          <a:p>
            <a:pPr lvl="0" algn="just" fontAlgn="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носках, в 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полуприседе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носки внутрь. </a:t>
            </a:r>
          </a:p>
          <a:p>
            <a:pPr lvl="0" algn="just" fontAlgn="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гусиным шагом на наружных сводах стопы. </a:t>
            </a:r>
          </a:p>
          <a:p>
            <a:pPr lvl="0" algn="just" fontAlgn="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набивным мячам. </a:t>
            </a:r>
          </a:p>
          <a:p>
            <a:pPr lvl="0" algn="just" fontAlgn="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носках по наклонной плоскости. </a:t>
            </a:r>
          </a:p>
          <a:p>
            <a:pPr lvl="0" algn="just" fontAlgn="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носках с высоким подниманием бедра. </a:t>
            </a:r>
          </a:p>
          <a:p>
            <a:pPr lvl="0" algn="just" fontAlgn="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приставными шагами боком по канату, расположенному на полу. </a:t>
            </a:r>
          </a:p>
          <a:p>
            <a:pPr lvl="0" algn="just" fontAlgn="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приставными шагами по рейке гимнастической стенки, держась за рейку на уровне пояса. </a:t>
            </a:r>
          </a:p>
          <a:p>
            <a:pPr lvl="0" algn="just" fontAlgn="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Лазанье 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гимнастической стенке вверх и вниз, захватывая рейку пальцами и поворачивая стопы внутрь. </a:t>
            </a:r>
          </a:p>
          <a:p>
            <a:pPr lvl="0" algn="just" fontAlgn="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носках, собирая пальцами ног рассыпанные орехи, шишки, пуговицы. </a:t>
            </a:r>
          </a:p>
          <a:p>
            <a:pPr lvl="0" algn="just" fontAlgn="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четвереньках маленькими шажками. </a:t>
            </a:r>
          </a:p>
          <a:p>
            <a:pPr lvl="0" algn="just" fontAlgn="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массажному коврику (по траве, гальке, гравию).</a:t>
            </a:r>
            <a:endParaRPr lang="ru-RU" sz="2000" b="1" i="1" dirty="0" smtClean="0">
              <a:ln w="12700">
                <a:solidFill>
                  <a:srgbClr val="4F271C">
                    <a:satMod val="155000"/>
                  </a:srgbClr>
                </a:solidFill>
                <a:prstDash val="solid"/>
              </a:ln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lvl="0" indent="0" algn="just" fontAlgn="t">
              <a:buClr>
                <a:srgbClr val="3891A7"/>
              </a:buClr>
              <a:buNone/>
            </a:pPr>
            <a:endParaRPr lang="ru-RU" sz="3600" b="1" i="1" dirty="0">
              <a:ln w="12700">
                <a:solidFill>
                  <a:srgbClr val="4F271C">
                    <a:satMod val="155000"/>
                  </a:srgbClr>
                </a:solidFill>
                <a:prstDash val="solid"/>
              </a:ln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49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6192688"/>
          </a:xfrm>
        </p:spPr>
        <p:txBody>
          <a:bodyPr>
            <a:normAutofit/>
          </a:bodyPr>
          <a:lstStyle/>
          <a:p>
            <a:pPr marL="82296" lvl="0" algn="ctr" fontAlgn="t">
              <a:spcBef>
                <a:spcPts val="600"/>
              </a:spcBef>
            </a:pPr>
            <a:r>
              <a:rPr lang="ru-RU" sz="5400" b="1" i="1" dirty="0" smtClean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Спасибо за внимание!</a:t>
            </a:r>
            <a:r>
              <a:rPr lang="ru-RU" sz="5400" b="1" i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5400" b="1" i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5400" dirty="0">
              <a:solidFill>
                <a:schemeClr val="tx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919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нарушений осанки</a:t>
            </a:r>
            <a:endParaRPr lang="ru-RU" b="1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47800"/>
            <a:ext cx="7992888" cy="5293568"/>
          </a:xfrm>
        </p:spPr>
        <p:txBody>
          <a:bodyPr/>
          <a:lstStyle/>
          <a:p>
            <a:pPr marL="82296" indent="0" algn="ctr">
              <a:buNone/>
            </a:pPr>
            <a:r>
              <a:rPr lang="ru-RU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Правильная </a:t>
            </a:r>
            <a:r>
              <a:rPr lang="ru-RU" sz="3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осанка </a:t>
            </a:r>
            <a:r>
              <a:rPr lang="ru-RU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 </a:t>
            </a:r>
          </a:p>
          <a:p>
            <a:pPr marL="274320" lvl="0" indent="-274320" algn="ctr">
              <a:buClr>
                <a:srgbClr val="B13F9A"/>
              </a:buClr>
              <a:buSzPct val="73000"/>
              <a:buNone/>
            </a:pP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привычная поза непринуждённо стоящего человека, с небольшими естественными изгибами позвоночника: в шейном и поясничном отделах – вперёд, в грудном и крестцовом – назад. </a:t>
            </a:r>
          </a:p>
          <a:p>
            <a:pPr marL="342900" lvl="0" indent="-342900" algn="ctr">
              <a:buClr>
                <a:schemeClr val="tx2"/>
              </a:buClr>
              <a:buSzPct val="73000"/>
              <a:buFont typeface="Wingdings" panose="05000000000000000000" pitchFamily="2" charset="2"/>
              <a:buChar char="v"/>
            </a:pP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правильной осанке физиологические изгибы позвоночника хорошо выражены, имеют равномерный, волнообразный вид, лопатки расположены равномерно и симметрично, плечи развёрнуты, ноги прямые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ctr">
              <a:buClr>
                <a:schemeClr val="tx2"/>
              </a:buClr>
              <a:buSzPct val="73000"/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дошкольника характерные 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черты правильной осанки имеют свои особенности: голова немного наклонена вперед, плечевой пояс незначительно смещен кпереди, не выступая за уровень грудной клетки (в профиль); линия 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грудной клетки 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плавно переходит в линию живота, который выступает на 1-2 см.; изгибы позвоночника выражены умеренно; угол наклона таза невелик.</a:t>
            </a:r>
          </a:p>
          <a:p>
            <a:pPr marL="342900" lvl="0" indent="-342900" algn="ctr">
              <a:buClr>
                <a:schemeClr val="tx2"/>
              </a:buClr>
              <a:buSzPct val="73000"/>
              <a:buFont typeface="Wingdings" panose="05000000000000000000" pitchFamily="2" charset="2"/>
              <a:buChar char="v"/>
            </a:pPr>
            <a:endParaRPr lang="ru-RU" sz="20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Clr>
                <a:schemeClr val="tx2"/>
              </a:buClr>
              <a:buSzPct val="73000"/>
              <a:buNone/>
            </a:pPr>
            <a:endParaRPr lang="ru-RU" sz="20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03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6632"/>
            <a:ext cx="7920880" cy="6624736"/>
          </a:xfrm>
        </p:spPr>
        <p:txBody>
          <a:bodyPr>
            <a:normAutofit lnSpcReduction="10000"/>
          </a:bodyPr>
          <a:lstStyle/>
          <a:p>
            <a:pPr marL="82296" indent="0" algn="ctr">
              <a:buNone/>
            </a:pPr>
            <a:r>
              <a:rPr lang="ru-RU" sz="3600" b="1" i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Нарушения осанки </a:t>
            </a:r>
            <a:endParaRPr lang="ru-RU" sz="3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Отклонения </a:t>
            </a:r>
            <a:r>
              <a:rPr lang="ru-RU" sz="1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нормальной осанки принято называть нарушениями, или дефектами, осанки. Они связаны с функциональными изменениями опорно-двигательного аппарата, при которых образуются порочные условно рефлекторные связи, закрепляющие неправильное положение тела, при этом навык правильной осанки </a:t>
            </a:r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утрачивается.</a:t>
            </a:r>
          </a:p>
          <a:p>
            <a:pPr marL="82296" indent="0" algn="ctr">
              <a:buClr>
                <a:schemeClr val="tx2"/>
              </a:buClr>
              <a:buNone/>
            </a:pPr>
            <a:r>
              <a:rPr lang="ru-RU" sz="3600" b="1" i="1" dirty="0" smtClean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Причины нарушения осанки:</a:t>
            </a:r>
          </a:p>
          <a:p>
            <a:pPr algn="ctr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неблагоприятные </a:t>
            </a:r>
            <a:r>
              <a:rPr lang="ru-RU" sz="1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окружающей </a:t>
            </a:r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среды;</a:t>
            </a:r>
          </a:p>
          <a:p>
            <a:pPr algn="ctr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</a:t>
            </a:r>
            <a:r>
              <a:rPr lang="ru-RU" sz="1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травмы опорно-двигательного аппарата (рахит, туберкулезная инфекция, переломы и травмы позвоночника</a:t>
            </a:r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ctr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инфекционные </a:t>
            </a:r>
            <a:r>
              <a:rPr lang="ru-RU" sz="1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частые простудные </a:t>
            </a:r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заболевания;</a:t>
            </a:r>
          </a:p>
          <a:p>
            <a:pPr algn="ctr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дефекты </a:t>
            </a:r>
            <a:r>
              <a:rPr lang="ru-RU" sz="1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 </a:t>
            </a:r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воспитания;</a:t>
            </a:r>
          </a:p>
          <a:p>
            <a:pPr algn="ctr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плоскостопие;</a:t>
            </a:r>
          </a:p>
          <a:p>
            <a:pPr algn="ctr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 </a:t>
            </a:r>
            <a:r>
              <a:rPr lang="ru-RU" sz="1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пребывание в ряде бытовых и рабочих </a:t>
            </a:r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поз;</a:t>
            </a:r>
          </a:p>
          <a:p>
            <a:pPr algn="ctr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привычка </a:t>
            </a:r>
            <a:r>
              <a:rPr lang="ru-RU" sz="1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стоять с опорой на одну и ту же ногу (таз принимает косое положение, и позвоночник изгибается в одну сторону</a:t>
            </a:r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ctr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неправильная </a:t>
            </a:r>
            <a:r>
              <a:rPr lang="ru-RU" sz="1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походка (с опущенной головой, свисающими плечами, согнутыми спиной и ногами</a:t>
            </a:r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ctr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неполноценное </a:t>
            </a:r>
            <a:r>
              <a:rPr lang="ru-RU" sz="1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и т. д.</a:t>
            </a:r>
          </a:p>
          <a:p>
            <a:pPr algn="ctr"/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81173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404664"/>
            <a:ext cx="7920880" cy="6336704"/>
          </a:xfrm>
        </p:spPr>
        <p:txBody>
          <a:bodyPr>
            <a:normAutofit fontScale="62500" lnSpcReduction="20000"/>
          </a:bodyPr>
          <a:lstStyle/>
          <a:p>
            <a:pPr marL="82296" lvl="0" indent="0" algn="ctr">
              <a:buClr>
                <a:schemeClr val="tx2"/>
              </a:buClr>
              <a:buNone/>
            </a:pPr>
            <a:r>
              <a:rPr lang="ru-RU" sz="6500" b="1" i="1" dirty="0" smtClean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6500" b="1" i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</a:t>
            </a:r>
            <a:r>
              <a:rPr lang="ru-RU" sz="6500" b="1" i="1" dirty="0" smtClean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осанки:</a:t>
            </a:r>
          </a:p>
          <a:p>
            <a:pPr lvl="0" algn="ctr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29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сутуловатая </a:t>
            </a:r>
            <a:r>
              <a:rPr lang="ru-RU" sz="29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осанка </a:t>
            </a:r>
            <a:r>
              <a:rPr lang="ru-RU" sz="29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характеризуется уплощенной грудной клеткой, существенным увеличением шейного изгиба позвоночника, опущенной головой, </a:t>
            </a:r>
            <a:r>
              <a:rPr lang="ru-RU" sz="29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плечами;</a:t>
            </a:r>
          </a:p>
          <a:p>
            <a:pPr lvl="0" algn="ctr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29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лордотическая</a:t>
            </a:r>
            <a:r>
              <a:rPr lang="ru-RU" sz="29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осанка </a:t>
            </a:r>
            <a:r>
              <a:rPr lang="ru-RU" sz="29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при данном виде нарушения осанки шейный изгиб нормален, а поясничный превышает физиологические параметры. При этом верхняя часть туловища несколько откинута </a:t>
            </a:r>
            <a:r>
              <a:rPr lang="ru-RU" sz="29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назад;</a:t>
            </a:r>
          </a:p>
          <a:p>
            <a:pPr lvl="0" algn="ctr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29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кифотическая</a:t>
            </a:r>
            <a:r>
              <a:rPr lang="ru-RU" sz="29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осанка</a:t>
            </a:r>
            <a:r>
              <a:rPr lang="ru-RU" sz="29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характеризуется увеличением глубины как шейного, так и поясничного изгибов; спина круглая, плечи опущены, голова наклонена кпереди, живот </a:t>
            </a:r>
            <a:r>
              <a:rPr lang="ru-RU" sz="29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выпячен;</a:t>
            </a:r>
          </a:p>
          <a:p>
            <a:pPr lvl="0" algn="ctr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29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асимметрия </a:t>
            </a:r>
            <a:r>
              <a:rPr lang="ru-RU" sz="29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плечевого пояса </a:t>
            </a:r>
            <a:r>
              <a:rPr lang="ru-RU" sz="29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(одно плечо выше другого) и </a:t>
            </a:r>
            <a:r>
              <a:rPr lang="ru-RU" sz="29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боковое искривление позвоночника </a:t>
            </a:r>
            <a:r>
              <a:rPr lang="ru-RU" sz="29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(сколиоз). </a:t>
            </a:r>
            <a:endParaRPr lang="ru-RU" sz="2900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lvl="0" indent="0" algn="ctr">
              <a:buClr>
                <a:schemeClr val="tx2"/>
              </a:buClr>
              <a:buNone/>
            </a:pPr>
            <a:r>
              <a:rPr lang="ru-RU" sz="29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sz="29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серьезным нарушением опорно-двигательного аппарата является сколиоз. В настоящее время сколиоз определяют как заболевание опорно-двигательного аппарата, характеризующееся не только искривлением позвоночника во фронтальной плоскости, но и </a:t>
            </a:r>
            <a:r>
              <a:rPr lang="ru-RU" sz="29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торсией</a:t>
            </a:r>
            <a:r>
              <a:rPr lang="ru-RU" sz="29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позвонков (перекручиванием их вокруг оси). Сколиозы сопровождаются асимметричным положением плеч, лопаток и тела. </a:t>
            </a:r>
            <a:r>
              <a:rPr lang="ru-RU" sz="29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Сколиоз</a:t>
            </a:r>
            <a:r>
              <a:rPr lang="ru-RU" sz="29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общее длительное заболевание, вовлекающее в патологический процесс наиболее важные органы и системы человеческого организма. Клинические наблюдения показывают, что сколиоз — врожденное заболевание, развивающееся с раннего возраста. Время его выявления зависит от быстроты прогрессирования. </a:t>
            </a:r>
            <a:r>
              <a:rPr lang="ru-RU" sz="29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</a:t>
            </a:r>
            <a:r>
              <a:rPr lang="ru-RU" sz="29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если сколиоз не обнаружен у ребенка до 6 лет, то он не возникнет и в дальнейшем. </a:t>
            </a:r>
          </a:p>
          <a:p>
            <a:endParaRPr lang="ru-RU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49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7968886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01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88640"/>
            <a:ext cx="7920880" cy="6552728"/>
          </a:xfrm>
        </p:spPr>
        <p:txBody>
          <a:bodyPr>
            <a:normAutofit fontScale="85000" lnSpcReduction="20000"/>
          </a:bodyPr>
          <a:lstStyle/>
          <a:p>
            <a:pPr marL="82296" lvl="0" indent="0" algn="ctr">
              <a:buClr>
                <a:srgbClr val="4F271C"/>
              </a:buClr>
              <a:buNone/>
            </a:pPr>
            <a:r>
              <a:rPr lang="ru-RU" sz="4200" b="1" i="1" dirty="0" smtClean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правильной осанки - </a:t>
            </a:r>
            <a:endParaRPr lang="ru-RU" sz="4200" b="1" i="1" dirty="0">
              <a:ln w="12700">
                <a:solidFill>
                  <a:srgbClr val="4F271C">
                    <a:satMod val="155000"/>
                  </a:srgbClr>
                </a:solidFill>
                <a:prstDash val="solid"/>
              </a:ln>
              <a:solidFill>
                <a:srgbClr val="E7DEC9">
                  <a:tint val="85000"/>
                  <a:satMod val="15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0" indent="-274320" algn="ctr">
              <a:buClr>
                <a:srgbClr val="B13F9A"/>
              </a:buClr>
              <a:buSzPct val="73000"/>
              <a:buNone/>
            </a:pP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комплексная, требующая длительного целенаправленного вмешательства как со стороны специалистов, так и родителей при активном участии самого ребенка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4320" lvl="0" indent="-274320" algn="ctr">
              <a:buClr>
                <a:srgbClr val="B13F9A"/>
              </a:buClr>
              <a:buSzPct val="73000"/>
              <a:buNone/>
            </a:pPr>
            <a:r>
              <a:rPr lang="ru-RU" sz="4200" b="1" i="1" dirty="0" smtClean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нарушений осанки включает:</a:t>
            </a:r>
            <a:endParaRPr lang="ru-RU" sz="42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buClr>
                <a:schemeClr val="tx2"/>
              </a:buClr>
              <a:buSzPct val="73000"/>
              <a:buFont typeface="Wingdings" panose="05000000000000000000" pitchFamily="2" charset="2"/>
              <a:buChar char="v"/>
            </a:pP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жесткой постели в положении лежа на животе или спине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ctr">
              <a:buClr>
                <a:schemeClr val="tx2"/>
              </a:buClr>
              <a:buSzPct val="73000"/>
              <a:buFont typeface="Wingdings" panose="05000000000000000000" pitchFamily="2" charset="2"/>
              <a:buChar char="v"/>
            </a:pP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правильная и точная коррекция обуви: устранение функционального укорочения конечности, возникшее за счет нарушений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осанки; компенсация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дефектов стоп (плоскостопие, косолапость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lvl="0" indent="-342900" algn="ctr">
              <a:buClr>
                <a:schemeClr val="tx2"/>
              </a:buClr>
              <a:buSzPct val="73000"/>
              <a:buFont typeface="Wingdings" panose="05000000000000000000" pitchFamily="2" charset="2"/>
              <a:buChar char="v"/>
            </a:pP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строгое соблюдение правильного режима дня (время сна, бодрствования, питания и т.д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pPr marL="342900" lvl="0" indent="-342900" algn="ctr">
              <a:buClr>
                <a:schemeClr val="tx2"/>
              </a:buClr>
              <a:buSzPct val="73000"/>
              <a:buFont typeface="Wingdings" panose="05000000000000000000" pitchFamily="2" charset="2"/>
              <a:buChar char="v"/>
            </a:pP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постоянная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 активность, включающая прогулки, занятия физическими упражнениями, спортом, туризмом,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плавание;</a:t>
            </a:r>
          </a:p>
          <a:p>
            <a:pPr marL="342900" lvl="0" indent="-342900" algn="ctr">
              <a:buClr>
                <a:schemeClr val="tx2"/>
              </a:buClr>
              <a:buSzPct val="73000"/>
              <a:buFont typeface="Wingdings" panose="05000000000000000000" pitchFamily="2" charset="2"/>
              <a:buChar char="v"/>
            </a:pP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таких вредных привычек, как стояние на одной ноге, неправильное положение тела во время сидения (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рабочим столом, дома в кресле и т.д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pPr marL="342900" lvl="0" indent="-342900" algn="ctr">
              <a:buClr>
                <a:schemeClr val="tx2"/>
              </a:buClr>
              <a:buSzPct val="73000"/>
              <a:buFont typeface="Wingdings" panose="05000000000000000000" pitchFamily="2" charset="2"/>
              <a:buChar char="v"/>
            </a:pP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правильной, равномерной нагрузкой на позвоночник при ношении рюкзаков ,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сумок и др. 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0" indent="-274320" algn="ctr">
              <a:buClr>
                <a:srgbClr val="B13F9A"/>
              </a:buClr>
              <a:buSzPct val="73000"/>
              <a:buNone/>
            </a:pPr>
            <a:r>
              <a:rPr lang="ru-RU" sz="2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ru-RU" sz="22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703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692696"/>
            <a:ext cx="7920880" cy="612068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3900" b="1" i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нарушений осанки </a:t>
            </a:r>
            <a:r>
              <a:rPr lang="ru-RU" sz="3900" b="1" i="1" dirty="0" smtClean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с помощью физкультуры и массажа</a:t>
            </a:r>
            <a:r>
              <a:rPr lang="ru-RU" dirty="0" smtClean="0"/>
              <a:t> </a:t>
            </a:r>
          </a:p>
          <a:p>
            <a:pPr marL="82296" indent="0" algn="ctr">
              <a:buClr>
                <a:schemeClr val="tx2"/>
              </a:buClr>
              <a:buNone/>
            </a:pPr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Соблюдайте </a:t>
            </a:r>
            <a:r>
              <a:rPr lang="ru-RU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рекомендации: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Лечебная 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физкультура назначается 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врачом – специалистом.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входят в такой комплекс, всегда различны. Это зависит от вида искривления осанки и степени 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тяжести.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 как делать любое из упражнений, необходимо провести разминку, для того чтобы разогреть мышцы и не дать порваться связкам и суставам.</a:t>
            </a:r>
          </a:p>
          <a:p>
            <a:pPr marL="82296" indent="0" algn="just">
              <a:buNone/>
            </a:pP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78706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0"/>
            <a:ext cx="8244408" cy="6858000"/>
          </a:xfrm>
        </p:spPr>
        <p:txBody>
          <a:bodyPr>
            <a:noAutofit/>
          </a:bodyPr>
          <a:lstStyle/>
          <a:p>
            <a:pPr marL="82296" lvl="0" indent="0" algn="ctr" fontAlgn="t">
              <a:buClr>
                <a:srgbClr val="3891A7"/>
              </a:buClr>
              <a:buNone/>
            </a:pPr>
            <a:r>
              <a:rPr lang="ru-RU" sz="3600" b="1" i="1" dirty="0" smtClean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коррекции ассиметричной осанки</a:t>
            </a:r>
            <a:endParaRPr lang="ru-RU" sz="2400" b="1" i="1" dirty="0">
              <a:ln w="12700">
                <a:solidFill>
                  <a:srgbClr val="4F271C">
                    <a:satMod val="155000"/>
                  </a:srgbClr>
                </a:solidFill>
                <a:prstDash val="solid"/>
              </a:ln>
              <a:solidFill>
                <a:srgbClr val="E7DEC9">
                  <a:tint val="85000"/>
                  <a:satMod val="15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Кошечка». Из положения стоя на четвереньках – опускание и поднимание головы со сгибанием в поясничном отделе с последующим разгибанием в грудном и поясничном отделах позвоночника. </a:t>
            </a:r>
            <a:endParaRPr lang="ru-RU" sz="18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Ванька-встанька». Из положения сед в группировке (руки обхватывают колени, прижатые к груди) - перекат назад и возвращение в исходное положение без помощи рук. </a:t>
            </a:r>
            <a:endParaRPr lang="ru-RU" sz="18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Птица». Из положения сед ноги врозь руки в стороны (сохраняя положение правильной осанки) – наклон вперед до касания руками пальцев ног. </a:t>
            </a:r>
            <a:endParaRPr lang="ru-RU" sz="18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Змея». Из положения лежа на животе, ноги вместе, руки к плечам – медленно разгибая руки и поднимая голову, выполнить разгибание в грудном и поясничном отделах позвоночного столба. </a:t>
            </a:r>
            <a:endParaRPr lang="ru-RU" sz="18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Лодочка». Из положения лежа на животе, руки за спину – поднять голову, грудь, ноги, зафиксировать положение (покачаться «на лодочке»). </a:t>
            </a:r>
            <a:endParaRPr lang="ru-RU" sz="18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Пловец». Из положения лежа на груди – брасс на груди (имитация движений рук, постепенно увеличивая амплитуду и темп движений, не касаясь руками пола). </a:t>
            </a:r>
            <a:endParaRPr lang="ru-RU" sz="18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Рыбка». Из положения лежа на животе, руки на предплечьях на полу, пальцы вперед – медленно разгибая руки, поднять голову, прогнуться во всех отделах позвоночника и коснуться стопами головы.</a:t>
            </a:r>
          </a:p>
        </p:txBody>
      </p:sp>
    </p:spTree>
    <p:extLst>
      <p:ext uri="{BB962C8B-B14F-4D97-AF65-F5344CB8AC3E}">
        <p14:creationId xmlns:p14="http://schemas.microsoft.com/office/powerpoint/2010/main" val="30860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6632"/>
            <a:ext cx="7992888" cy="6696744"/>
          </a:xfrm>
        </p:spPr>
        <p:txBody>
          <a:bodyPr>
            <a:normAutofit lnSpcReduction="10000"/>
          </a:bodyPr>
          <a:lstStyle/>
          <a:p>
            <a:pPr marL="82296" lvl="0" indent="0" algn="ctr" fontAlgn="t">
              <a:buClr>
                <a:srgbClr val="3891A7"/>
              </a:buClr>
              <a:buNone/>
            </a:pPr>
            <a:r>
              <a:rPr lang="ru-RU" sz="2400" b="1" i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коррекции </a:t>
            </a:r>
            <a:r>
              <a:rPr lang="ru-RU" sz="2400" b="1" i="1" dirty="0" err="1" smtClean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кифотической</a:t>
            </a:r>
            <a:r>
              <a:rPr lang="ru-RU" sz="2400" b="1" i="1" dirty="0" smtClean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осанки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Кроль на спине». Стоя перед зеркалом, круговые движения рук назад.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Насос». Стоя перед зеркалом – наклоны вправо и влево, скользя руками вдоль туловища.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Штанга». Из положения стойка ноги врозь гимнастическая палка на плечах – наклон вперед.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Лук». Стоя спиной к гимнастической стенке, хватом за рейку на уровне плеч – сгибание-разгибание позвоночника в грудном и поясничном отделе.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Силач». Из положения лежа на животе,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гантели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стороны - разгибание в грудном отделе позвоночного столба с одновременным подниманием ног.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Орел». Из положения лежа поперек гимнастической скамейки на уровне середины бедра, руки за голову – наклон вперед с последующим разгибанием в грудном и поясничном отделах с фиксацией положения.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Замок». Из положения сед на полу, скрестив ноги – левая за спиной ладонью наружу, правая, согнутая в локтевом суставе на плече ладонью вовнутрь, пальцы в «замок». То же другой рукой.</a:t>
            </a:r>
          </a:p>
        </p:txBody>
      </p:sp>
    </p:spTree>
    <p:extLst>
      <p:ext uri="{BB962C8B-B14F-4D97-AF65-F5344CB8AC3E}">
        <p14:creationId xmlns:p14="http://schemas.microsoft.com/office/powerpoint/2010/main" val="45668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777</TotalTime>
  <Words>1596</Words>
  <Application>Microsoft Office PowerPoint</Application>
  <PresentationFormat>Экран (4:3)</PresentationFormat>
  <Paragraphs>128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ПРОФИЛАКТИКА  НАРУШЕНИЙ ОСАНКИ И СТОПЫ У ДОШКОЛЬНИКОВ Выполнил: инструктор по физической культуре Прокопьева Надежда Александровна</vt:lpstr>
      <vt:lpstr>Профилактика нарушений осанки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Профилактика нарушений стопы</vt:lpstr>
      <vt:lpstr>Презентация PowerPoint</vt:lpstr>
      <vt:lpstr>Важно знать!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RePack by Diakov</cp:lastModifiedBy>
  <cp:revision>54</cp:revision>
  <dcterms:created xsi:type="dcterms:W3CDTF">2019-06-08T08:47:17Z</dcterms:created>
  <dcterms:modified xsi:type="dcterms:W3CDTF">2019-08-30T12:57:33Z</dcterms:modified>
</cp:coreProperties>
</file>