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0" r:id="rId5"/>
    <p:sldId id="261" r:id="rId6"/>
    <p:sldId id="268" r:id="rId7"/>
    <p:sldId id="262" r:id="rId8"/>
    <p:sldId id="263" r:id="rId9"/>
    <p:sldId id="265" r:id="rId10"/>
    <p:sldId id="266" r:id="rId11"/>
    <p:sldId id="264" r:id="rId12"/>
    <p:sldId id="25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22.12.2021</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22.12.2021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22.12.2021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t>22.12.2021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22.12.2021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B4C71EC6-210F-42DE-9C53-41977AD35B3D}" type="datetimeFigureOut">
              <a:rPr lang="ru-RU" smtClean="0"/>
              <a:t>22.12.2021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22.12.2021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22.12.2021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22.12.2021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22.12.2021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22.12.2021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t>22.12.2021</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700808"/>
            <a:ext cx="7772400" cy="4267200"/>
          </a:xfrm>
        </p:spPr>
        <p:txBody>
          <a:bodyPr/>
          <a:lstStyle/>
          <a:p>
            <a:pPr>
              <a:lnSpc>
                <a:spcPct val="115000"/>
              </a:lnSpc>
              <a:spcAft>
                <a:spcPts val="1000"/>
              </a:spcAft>
            </a:pPr>
            <a:r>
              <a:rPr lang="ru-RU" sz="4000" dirty="0" smtClean="0">
                <a:effectLst/>
                <a:latin typeface="Times New Roman"/>
                <a:ea typeface="Calibri"/>
                <a:cs typeface="Times New Roman"/>
              </a:rPr>
              <a:t/>
            </a:r>
            <a:br>
              <a:rPr lang="ru-RU" sz="4000" dirty="0" smtClean="0">
                <a:effectLst/>
                <a:latin typeface="Times New Roman"/>
                <a:ea typeface="Calibri"/>
                <a:cs typeface="Times New Roman"/>
              </a:rPr>
            </a:br>
            <a:r>
              <a:rPr lang="ru-RU" sz="4000" dirty="0">
                <a:effectLst/>
                <a:latin typeface="Times New Roman"/>
                <a:ea typeface="Calibri"/>
                <a:cs typeface="Times New Roman"/>
              </a:rPr>
              <a:t/>
            </a:r>
            <a:br>
              <a:rPr lang="ru-RU" sz="4000" dirty="0">
                <a:effectLst/>
                <a:latin typeface="Times New Roman"/>
                <a:ea typeface="Calibri"/>
                <a:cs typeface="Times New Roman"/>
              </a:rPr>
            </a:br>
            <a:r>
              <a:rPr lang="ru-RU" sz="4000" dirty="0" smtClean="0">
                <a:effectLst/>
                <a:latin typeface="Times New Roman"/>
                <a:ea typeface="Calibri"/>
                <a:cs typeface="Times New Roman"/>
              </a:rPr>
              <a:t/>
            </a:r>
            <a:br>
              <a:rPr lang="ru-RU" sz="4000" dirty="0" smtClean="0">
                <a:effectLst/>
                <a:latin typeface="Times New Roman"/>
                <a:ea typeface="Calibri"/>
                <a:cs typeface="Times New Roman"/>
              </a:rPr>
            </a:br>
            <a:r>
              <a:rPr lang="ru-RU" sz="4000" dirty="0">
                <a:effectLst/>
                <a:latin typeface="Times New Roman"/>
                <a:ea typeface="Calibri"/>
                <a:cs typeface="Times New Roman"/>
              </a:rPr>
              <a:t/>
            </a:r>
            <a:br>
              <a:rPr lang="ru-RU" sz="4000" dirty="0">
                <a:effectLst/>
                <a:latin typeface="Times New Roman"/>
                <a:ea typeface="Calibri"/>
                <a:cs typeface="Times New Roman"/>
              </a:rPr>
            </a:br>
            <a:r>
              <a:rPr lang="ru-RU" sz="4000" dirty="0" smtClean="0">
                <a:effectLst/>
                <a:latin typeface="Times New Roman"/>
                <a:ea typeface="Calibri"/>
                <a:cs typeface="Times New Roman"/>
              </a:rPr>
              <a:t/>
            </a:r>
            <a:br>
              <a:rPr lang="ru-RU" sz="4000" dirty="0" smtClean="0">
                <a:effectLst/>
                <a:latin typeface="Times New Roman"/>
                <a:ea typeface="Calibri"/>
                <a:cs typeface="Times New Roman"/>
              </a:rPr>
            </a:br>
            <a:r>
              <a:rPr lang="ru-RU" sz="4000" dirty="0" smtClean="0">
                <a:effectLst/>
                <a:latin typeface="Times New Roman"/>
                <a:ea typeface="Calibri"/>
                <a:cs typeface="Times New Roman"/>
              </a:rPr>
              <a:t>Отчёт по теме:</a:t>
            </a:r>
            <a:r>
              <a:rPr lang="ru-RU" sz="4000" dirty="0">
                <a:effectLst/>
                <a:latin typeface="Times New Roman"/>
                <a:ea typeface="Calibri"/>
                <a:cs typeface="Times New Roman"/>
              </a:rPr>
              <a:t/>
            </a:r>
            <a:br>
              <a:rPr lang="ru-RU" sz="4000" dirty="0">
                <a:effectLst/>
                <a:latin typeface="Times New Roman"/>
                <a:ea typeface="Calibri"/>
                <a:cs typeface="Times New Roman"/>
              </a:rPr>
            </a:br>
            <a:r>
              <a:rPr lang="ru-RU" sz="4000" dirty="0">
                <a:effectLst/>
                <a:latin typeface="Times New Roman"/>
                <a:ea typeface="Calibri"/>
                <a:cs typeface="Times New Roman"/>
              </a:rPr>
              <a:t>«Развитие творческого потенциала личности дошкольника через организацию работы по художественно-эстетическому развитию»</a:t>
            </a:r>
            <a:r>
              <a:rPr lang="ru-RU" sz="6000" dirty="0">
                <a:effectLst/>
                <a:latin typeface="Calibri"/>
                <a:ea typeface="Calibri"/>
                <a:cs typeface="Times New Roman"/>
              </a:rPr>
              <a:t/>
            </a:r>
            <a:br>
              <a:rPr lang="ru-RU" sz="6000" dirty="0">
                <a:effectLst/>
                <a:latin typeface="Calibri"/>
                <a:ea typeface="Calibri"/>
                <a:cs typeface="Times New Roman"/>
              </a:rPr>
            </a:br>
            <a:endParaRPr lang="ru-RU" dirty="0"/>
          </a:p>
        </p:txBody>
      </p:sp>
      <p:sp>
        <p:nvSpPr>
          <p:cNvPr id="3" name="Подзаголовок 2"/>
          <p:cNvSpPr>
            <a:spLocks noGrp="1"/>
          </p:cNvSpPr>
          <p:nvPr>
            <p:ph type="subTitle" idx="1"/>
          </p:nvPr>
        </p:nvSpPr>
        <p:spPr/>
        <p:txBody>
          <a:bodyPr/>
          <a:lstStyle/>
          <a:p>
            <a:pPr algn="r"/>
            <a:r>
              <a:rPr lang="ru-RU" dirty="0" smtClean="0"/>
              <a:t>Подготовила: воспитатель Дорошко Е.С.</a:t>
            </a:r>
            <a:endParaRPr lang="ru-RU" dirty="0"/>
          </a:p>
        </p:txBody>
      </p:sp>
    </p:spTree>
    <p:extLst>
      <p:ext uri="{BB962C8B-B14F-4D97-AF65-F5344CB8AC3E}">
        <p14:creationId xmlns:p14="http://schemas.microsoft.com/office/powerpoint/2010/main" val="1925406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1\Downloads\20211217_16364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24550" y="3661530"/>
            <a:ext cx="3696409" cy="207923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1\Downloads\20211217_1649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25" t="2123" b="-1"/>
          <a:stretch/>
        </p:blipFill>
        <p:spPr bwMode="auto">
          <a:xfrm rot="5400000">
            <a:off x="1560810" y="3604788"/>
            <a:ext cx="3698537" cy="21948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1\Downloads\20211217_1640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4100" y="910853"/>
            <a:ext cx="3630728" cy="204228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65" r="14060" b="8445"/>
          <a:stretch/>
        </p:blipFill>
        <p:spPr bwMode="auto">
          <a:xfrm>
            <a:off x="6731087" y="104652"/>
            <a:ext cx="2208311" cy="346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descr="C:\Users\1\Downloads\20211213_0918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188640"/>
            <a:ext cx="4132147" cy="232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861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600200"/>
          </a:xfrm>
        </p:spPr>
        <p:txBody>
          <a:bodyPr/>
          <a:lstStyle/>
          <a:p>
            <a:pPr>
              <a:lnSpc>
                <a:spcPct val="100000"/>
              </a:lnSpc>
            </a:pPr>
            <a:r>
              <a:rPr lang="ru-RU" sz="2400" b="1" dirty="0" smtClean="0">
                <a:effectLst/>
              </a:rPr>
              <a:t>Результаты работы </a:t>
            </a:r>
            <a:r>
              <a:rPr lang="ru-RU" sz="2400" b="1" dirty="0">
                <a:effectLst/>
              </a:rPr>
              <a:t>по развитие творческого потенциала личности дошкольника через организацию работы по художественно-эстетическому </a:t>
            </a:r>
            <a:r>
              <a:rPr lang="ru-RU" sz="2400" b="1" dirty="0" smtClean="0">
                <a:effectLst/>
              </a:rPr>
              <a:t>развитию:</a:t>
            </a:r>
            <a:endParaRPr lang="ru-RU" sz="2400" b="1" dirty="0">
              <a:effectLst/>
            </a:endParaRPr>
          </a:p>
        </p:txBody>
      </p:sp>
      <p:sp>
        <p:nvSpPr>
          <p:cNvPr id="3" name="Объект 2"/>
          <p:cNvSpPr>
            <a:spLocks noGrp="1"/>
          </p:cNvSpPr>
          <p:nvPr>
            <p:ph idx="1"/>
          </p:nvPr>
        </p:nvSpPr>
        <p:spPr>
          <a:xfrm>
            <a:off x="611560" y="1916832"/>
            <a:ext cx="8075240" cy="4209331"/>
          </a:xfrm>
        </p:spPr>
        <p:txBody>
          <a:bodyPr>
            <a:normAutofit/>
          </a:bodyPr>
          <a:lstStyle/>
          <a:p>
            <a:r>
              <a:rPr lang="ru-RU" dirty="0" smtClean="0">
                <a:solidFill>
                  <a:srgbClr val="002060"/>
                </a:solidFill>
                <a:latin typeface="+mn-lt"/>
              </a:rPr>
              <a:t>дети увлеклись </a:t>
            </a:r>
            <a:r>
              <a:rPr lang="ru-RU" dirty="0">
                <a:solidFill>
                  <a:srgbClr val="002060"/>
                </a:solidFill>
                <a:latin typeface="+mn-lt"/>
              </a:rPr>
              <a:t>продуктивной деятельностью, </a:t>
            </a:r>
            <a:endParaRPr lang="ru-RU" dirty="0" smtClean="0">
              <a:solidFill>
                <a:srgbClr val="002060"/>
              </a:solidFill>
              <a:latin typeface="+mn-lt"/>
            </a:endParaRPr>
          </a:p>
          <a:p>
            <a:r>
              <a:rPr lang="ru-RU" smtClean="0">
                <a:solidFill>
                  <a:srgbClr val="002060"/>
                </a:solidFill>
                <a:latin typeface="+mn-lt"/>
              </a:rPr>
              <a:t>появилась </a:t>
            </a:r>
            <a:r>
              <a:rPr lang="ru-RU" dirty="0">
                <a:solidFill>
                  <a:srgbClr val="002060"/>
                </a:solidFill>
                <a:latin typeface="+mn-lt"/>
              </a:rPr>
              <a:t>самостоятельность в выборе темы для сюжета, в выборе изобразительных средств и материалов; </a:t>
            </a:r>
            <a:endParaRPr lang="ru-RU" dirty="0" smtClean="0">
              <a:solidFill>
                <a:srgbClr val="002060"/>
              </a:solidFill>
              <a:latin typeface="+mn-lt"/>
            </a:endParaRPr>
          </a:p>
          <a:p>
            <a:r>
              <a:rPr lang="ru-RU" dirty="0" smtClean="0">
                <a:solidFill>
                  <a:srgbClr val="002060"/>
                </a:solidFill>
                <a:latin typeface="+mn-lt"/>
              </a:rPr>
              <a:t>повысился </a:t>
            </a:r>
            <a:r>
              <a:rPr lang="ru-RU" dirty="0">
                <a:solidFill>
                  <a:srgbClr val="002060"/>
                </a:solidFill>
                <a:latin typeface="+mn-lt"/>
              </a:rPr>
              <a:t>уровень ручной умелости, координации движений. </a:t>
            </a:r>
            <a:endParaRPr lang="ru-RU" dirty="0" smtClean="0">
              <a:solidFill>
                <a:srgbClr val="002060"/>
              </a:solidFill>
              <a:latin typeface="+mn-lt"/>
            </a:endParaRPr>
          </a:p>
          <a:p>
            <a:r>
              <a:rPr lang="ru-RU" dirty="0">
                <a:solidFill>
                  <a:srgbClr val="002060"/>
                </a:solidFill>
                <a:latin typeface="+mn-lt"/>
              </a:rPr>
              <a:t>д</a:t>
            </a:r>
            <a:r>
              <a:rPr lang="ru-RU" dirty="0" smtClean="0">
                <a:solidFill>
                  <a:srgbClr val="002060"/>
                </a:solidFill>
                <a:latin typeface="+mn-lt"/>
              </a:rPr>
              <a:t>ети </a:t>
            </a:r>
            <a:r>
              <a:rPr lang="ru-RU" dirty="0">
                <a:solidFill>
                  <a:srgbClr val="002060"/>
                </a:solidFill>
                <a:latin typeface="+mn-lt"/>
              </a:rPr>
              <a:t>ушли от стереотипных образов, их работы стали ярче, интереснее по содержанию. </a:t>
            </a:r>
          </a:p>
          <a:p>
            <a:endParaRPr lang="ru-RU" dirty="0">
              <a:solidFill>
                <a:srgbClr val="002060"/>
              </a:solidFill>
            </a:endParaRPr>
          </a:p>
        </p:txBody>
      </p:sp>
    </p:spTree>
    <p:extLst>
      <p:ext uri="{BB962C8B-B14F-4D97-AF65-F5344CB8AC3E}">
        <p14:creationId xmlns:p14="http://schemas.microsoft.com/office/powerpoint/2010/main" val="3141037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924944"/>
            <a:ext cx="8229600" cy="4320480"/>
          </a:xfrm>
        </p:spPr>
        <p:txBody>
          <a:bodyPr/>
          <a:lstStyle/>
          <a:p>
            <a:pPr>
              <a:lnSpc>
                <a:spcPct val="150000"/>
              </a:lnSpc>
            </a:pPr>
            <a:r>
              <a:rPr lang="ru-RU" sz="2400" dirty="0"/>
              <a:t>Од</a:t>
            </a:r>
            <a:r>
              <a:rPr lang="ru-RU" sz="2400" b="1" dirty="0"/>
              <a:t>ин восточный мудрец сказал: «Ребёнок – это не сосуд, который надо наполнить, а огонь, который надо зажечь». </a:t>
            </a:r>
            <a:r>
              <a:rPr lang="ru-RU" sz="2400" dirty="0" smtClean="0"/>
              <a:t/>
            </a:r>
            <a:br>
              <a:rPr lang="ru-RU" sz="2400" dirty="0" smtClean="0"/>
            </a:br>
            <a:r>
              <a:rPr lang="ru-RU" sz="2400" dirty="0" smtClean="0"/>
              <a:t>Этой </a:t>
            </a:r>
            <a:r>
              <a:rPr lang="ru-RU" sz="2400" dirty="0"/>
              <a:t>мудростью и следует руководствоваться при воспитании детей. Не забывайте, что у каждого ребенка свои задатки и свой предельный уровень творческих способностей. Для одного ребенка максимальным будет нарисовать радугу, а для другого – целую картину вокруг нее.</a:t>
            </a:r>
            <a:r>
              <a:rPr lang="ru-RU" dirty="0"/>
              <a:t/>
            </a:r>
            <a:br>
              <a:rPr lang="ru-RU" dirty="0"/>
            </a:br>
            <a:endParaRPr lang="ru-RU" dirty="0"/>
          </a:p>
        </p:txBody>
      </p:sp>
    </p:spTree>
    <p:extLst>
      <p:ext uri="{BB962C8B-B14F-4D97-AF65-F5344CB8AC3E}">
        <p14:creationId xmlns:p14="http://schemas.microsoft.com/office/powerpoint/2010/main" val="3587401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663147"/>
            <a:ext cx="7992888" cy="5184576"/>
          </a:xfrm>
        </p:spPr>
        <p:txBody>
          <a:bodyPr/>
          <a:lstStyle/>
          <a:p>
            <a:pPr indent="432000" algn="just">
              <a:lnSpc>
                <a:spcPct val="100000"/>
              </a:lnSpc>
              <a:spcAft>
                <a:spcPts val="0"/>
              </a:spcAft>
              <a:buFont typeface="Wingdings" panose="05000000000000000000" pitchFamily="2" charset="2"/>
              <a:buChar char="v"/>
            </a:pPr>
            <a:r>
              <a:rPr lang="ru-RU" sz="2400" b="1" dirty="0">
                <a:solidFill>
                  <a:srgbClr val="2F5897"/>
                </a:solidFill>
                <a:effectLst/>
                <a:ea typeface="Calibri"/>
                <a:cs typeface="Times New Roman"/>
              </a:rPr>
              <a:t>Дошкольный возраст, даёт прекрасные возможности для развития способностей к творчеству и от того, насколько были использованы эти возможности, во многом будет зависеть творческий потенциал взрослого человека. </a:t>
            </a:r>
            <a:r>
              <a:rPr lang="ru-RU" sz="2400" b="1" dirty="0" smtClean="0">
                <a:solidFill>
                  <a:srgbClr val="2F5897"/>
                </a:solidFill>
                <a:effectLst/>
                <a:ea typeface="Calibri"/>
                <a:cs typeface="Times New Roman"/>
              </a:rPr>
              <a:t/>
            </a:r>
            <a:br>
              <a:rPr lang="ru-RU" sz="2400" b="1" dirty="0" smtClean="0">
                <a:solidFill>
                  <a:srgbClr val="2F5897"/>
                </a:solidFill>
                <a:effectLst/>
                <a:ea typeface="Calibri"/>
                <a:cs typeface="Times New Roman"/>
              </a:rPr>
            </a:br>
            <a:r>
              <a:rPr lang="ru-RU" sz="2400" b="1" dirty="0">
                <a:solidFill>
                  <a:srgbClr val="2F5897"/>
                </a:solidFill>
                <a:effectLst/>
                <a:ea typeface="Calibri"/>
                <a:cs typeface="Times New Roman"/>
              </a:rPr>
              <a:t/>
            </a:r>
            <a:br>
              <a:rPr lang="ru-RU" sz="2400" b="1" dirty="0">
                <a:solidFill>
                  <a:srgbClr val="2F5897"/>
                </a:solidFill>
                <a:effectLst/>
                <a:ea typeface="Calibri"/>
                <a:cs typeface="Times New Roman"/>
              </a:rPr>
            </a:br>
            <a:r>
              <a:rPr lang="ru-RU" sz="2400" b="1" dirty="0" smtClean="0">
                <a:solidFill>
                  <a:srgbClr val="2F5897"/>
                </a:solidFill>
                <a:effectLst/>
                <a:ea typeface="Calibri"/>
                <a:cs typeface="Times New Roman"/>
              </a:rPr>
              <a:t>Наиболее </a:t>
            </a:r>
            <a:r>
              <a:rPr lang="ru-RU" sz="2400" b="1" dirty="0">
                <a:solidFill>
                  <a:srgbClr val="2F5897"/>
                </a:solidFill>
                <a:effectLst/>
                <a:ea typeface="Calibri"/>
                <a:cs typeface="Times New Roman"/>
              </a:rPr>
              <a:t>эффективным средством для развития творческого потенциала детей является продуктивная деятельность, которая способствует развитию способности нестандартно мыслить, готовности к творческой активности, умению создавать креативные продукты собственной деятельности, формированию эстетического отношения к миру.</a:t>
            </a:r>
            <a:r>
              <a:rPr lang="ru-RU" sz="1600" b="1" dirty="0">
                <a:solidFill>
                  <a:srgbClr val="2F5897"/>
                </a:solidFill>
                <a:effectLst/>
                <a:ea typeface="Calibri"/>
                <a:cs typeface="Times New Roman"/>
              </a:rPr>
              <a:t/>
            </a:r>
            <a:br>
              <a:rPr lang="ru-RU" sz="1600" b="1" dirty="0">
                <a:solidFill>
                  <a:srgbClr val="2F5897"/>
                </a:solidFill>
                <a:effectLst/>
                <a:ea typeface="Calibri"/>
                <a:cs typeface="Times New Roman"/>
              </a:rPr>
            </a:br>
            <a:r>
              <a:rPr lang="ru-RU" sz="2000" b="1" dirty="0" smtClean="0">
                <a:effectLst/>
                <a:ea typeface="Calibri"/>
                <a:cs typeface="Times New Roman"/>
              </a:rPr>
              <a:t/>
            </a:r>
            <a:br>
              <a:rPr lang="ru-RU" sz="2000" b="1" dirty="0" smtClean="0">
                <a:effectLst/>
                <a:ea typeface="Calibri"/>
                <a:cs typeface="Times New Roman"/>
              </a:rPr>
            </a:br>
            <a:r>
              <a:rPr lang="ru-RU" sz="2000" b="1" dirty="0">
                <a:effectLst/>
                <a:ea typeface="Calibri"/>
                <a:cs typeface="Times New Roman"/>
              </a:rPr>
              <a:t/>
            </a:r>
            <a:br>
              <a:rPr lang="ru-RU" sz="2000" b="1" dirty="0">
                <a:effectLst/>
                <a:ea typeface="Calibri"/>
                <a:cs typeface="Times New Roman"/>
              </a:rPr>
            </a:br>
            <a:endParaRPr lang="ru-RU" sz="2000" b="1" dirty="0"/>
          </a:p>
        </p:txBody>
      </p:sp>
    </p:spTree>
    <p:extLst>
      <p:ext uri="{BB962C8B-B14F-4D97-AF65-F5344CB8AC3E}">
        <p14:creationId xmlns:p14="http://schemas.microsoft.com/office/powerpoint/2010/main" val="3141975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695" y="116632"/>
            <a:ext cx="8784976" cy="869691"/>
          </a:xfrm>
        </p:spPr>
        <p:txBody>
          <a:bodyPr/>
          <a:lstStyle/>
          <a:p>
            <a:pPr>
              <a:lnSpc>
                <a:spcPct val="100000"/>
              </a:lnSpc>
            </a:pPr>
            <a:r>
              <a:rPr lang="ru-RU" sz="2400" b="1" dirty="0" smtClean="0">
                <a:effectLst/>
                <a:ea typeface="Calibri"/>
              </a:rPr>
              <a:t>Создание </a:t>
            </a:r>
            <a:r>
              <a:rPr lang="ru-RU" sz="2400" b="1" dirty="0">
                <a:effectLst/>
                <a:ea typeface="Calibri"/>
              </a:rPr>
              <a:t>предметно – </a:t>
            </a:r>
            <a:r>
              <a:rPr lang="ru-RU" sz="2400" b="1" dirty="0" smtClean="0">
                <a:effectLst/>
                <a:ea typeface="Calibri"/>
              </a:rPr>
              <a:t>развивающей среды.</a:t>
            </a:r>
            <a:br>
              <a:rPr lang="ru-RU" sz="2400" b="1" dirty="0" smtClean="0">
                <a:effectLst/>
                <a:ea typeface="Calibri"/>
              </a:rPr>
            </a:br>
            <a:r>
              <a:rPr lang="ru-RU" sz="2400" b="1" dirty="0" smtClean="0">
                <a:effectLst/>
                <a:ea typeface="Calibri"/>
              </a:rPr>
              <a:t>«Центр творчества»</a:t>
            </a:r>
            <a:endParaRPr lang="ru-RU" sz="2400" b="1" dirty="0"/>
          </a:p>
        </p:txBody>
      </p:sp>
      <p:pic>
        <p:nvPicPr>
          <p:cNvPr id="1026" name="Picture 2" descr="C:\Users\1\Downloads\20211214_1715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17546" y="2103177"/>
            <a:ext cx="5741900" cy="36597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1\Downloads\20211214_1723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7" r="9607"/>
          <a:stretch/>
        </p:blipFill>
        <p:spPr bwMode="auto">
          <a:xfrm>
            <a:off x="4383972" y="1113046"/>
            <a:ext cx="443537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2076"/>
          <a:stretch/>
        </p:blipFill>
        <p:spPr bwMode="auto">
          <a:xfrm rot="16200000">
            <a:off x="5254032" y="3319223"/>
            <a:ext cx="2695252" cy="421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464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1\Downloads\20211214_1726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69" r="21022"/>
          <a:stretch/>
        </p:blipFill>
        <p:spPr bwMode="auto">
          <a:xfrm>
            <a:off x="300608" y="188640"/>
            <a:ext cx="4055368" cy="38397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27984" y="2955134"/>
            <a:ext cx="4484055" cy="359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79512" y="4221088"/>
            <a:ext cx="4055368" cy="1015663"/>
          </a:xfrm>
          <a:prstGeom prst="rect">
            <a:avLst/>
          </a:prstGeom>
        </p:spPr>
        <p:txBody>
          <a:bodyPr wrap="square">
            <a:spAutoFit/>
          </a:bodyPr>
          <a:lstStyle/>
          <a:p>
            <a:pPr algn="ctr"/>
            <a:r>
              <a:rPr lang="ru-RU" sz="2000" b="1" dirty="0">
                <a:solidFill>
                  <a:srgbClr val="002060"/>
                </a:solidFill>
                <a:ea typeface="Calibri"/>
              </a:rPr>
              <a:t>Дидактические </a:t>
            </a:r>
            <a:r>
              <a:rPr lang="ru-RU" sz="2000" b="1" dirty="0" smtClean="0">
                <a:solidFill>
                  <a:srgbClr val="002060"/>
                </a:solidFill>
                <a:ea typeface="Calibri"/>
              </a:rPr>
              <a:t>игры по развитию </a:t>
            </a:r>
            <a:r>
              <a:rPr lang="ru-RU" sz="2000" b="1" dirty="0">
                <a:solidFill>
                  <a:srgbClr val="002060"/>
                </a:solidFill>
                <a:ea typeface="Calibri"/>
              </a:rPr>
              <a:t>творческих способностей </a:t>
            </a:r>
            <a:endParaRPr lang="ru-RU" sz="2000" b="1" dirty="0">
              <a:solidFill>
                <a:srgbClr val="002060"/>
              </a:solidFill>
            </a:endParaRPr>
          </a:p>
        </p:txBody>
      </p:sp>
      <p:sp>
        <p:nvSpPr>
          <p:cNvPr id="6" name="Прямоугольник 5"/>
          <p:cNvSpPr/>
          <p:nvPr/>
        </p:nvSpPr>
        <p:spPr>
          <a:xfrm>
            <a:off x="4572000" y="2108536"/>
            <a:ext cx="4427984" cy="707886"/>
          </a:xfrm>
          <a:prstGeom prst="rect">
            <a:avLst/>
          </a:prstGeom>
        </p:spPr>
        <p:txBody>
          <a:bodyPr wrap="square">
            <a:spAutoFit/>
          </a:bodyPr>
          <a:lstStyle/>
          <a:p>
            <a:pPr algn="ctr"/>
            <a:r>
              <a:rPr lang="ru-RU" sz="2000" b="1" dirty="0" smtClean="0">
                <a:solidFill>
                  <a:srgbClr val="002060"/>
                </a:solidFill>
                <a:cs typeface="Times New Roman" panose="02020603050405020304" pitchFamily="18" charset="0"/>
              </a:rPr>
              <a:t>Изделия декоративно-прикладного искусства</a:t>
            </a:r>
            <a:endParaRPr lang="ru-RU" sz="20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41515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3408"/>
            <a:ext cx="8219256" cy="835496"/>
          </a:xfrm>
        </p:spPr>
        <p:txBody>
          <a:bodyPr/>
          <a:lstStyle/>
          <a:p>
            <a:pPr>
              <a:lnSpc>
                <a:spcPct val="100000"/>
              </a:lnSpc>
            </a:pPr>
            <a:r>
              <a:rPr lang="ru-RU" sz="2800" b="1" dirty="0" smtClean="0">
                <a:effectLst/>
                <a:ea typeface="Calibri"/>
              </a:rPr>
              <a:t>Экскурсии </a:t>
            </a:r>
            <a:r>
              <a:rPr lang="ru-RU" sz="2800" b="1" dirty="0">
                <a:effectLst/>
                <a:ea typeface="Calibri"/>
              </a:rPr>
              <a:t>и </a:t>
            </a:r>
            <a:r>
              <a:rPr lang="ru-RU" sz="2800" b="1" dirty="0" smtClean="0">
                <a:effectLst/>
                <a:ea typeface="Calibri"/>
              </a:rPr>
              <a:t>прогулки</a:t>
            </a:r>
            <a:endParaRPr lang="ru-RU" sz="2800" b="1" dirty="0"/>
          </a:p>
        </p:txBody>
      </p:sp>
      <p:pic>
        <p:nvPicPr>
          <p:cNvPr id="5122" name="Picture 2" descr="C:\Users\1\Downloads\20210920_111429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90" t="8659" r="6872"/>
          <a:stretch/>
        </p:blipFill>
        <p:spPr bwMode="auto">
          <a:xfrm>
            <a:off x="3563888" y="723730"/>
            <a:ext cx="4205267" cy="275456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00192" y="3655469"/>
            <a:ext cx="2239382" cy="298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676875"/>
            <a:ext cx="2160240" cy="311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C:\Users\1\Downloads\20211004_110955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3933056"/>
            <a:ext cx="4321190" cy="243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13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75456"/>
            <a:ext cx="8229600" cy="1600200"/>
          </a:xfrm>
        </p:spPr>
        <p:txBody>
          <a:bodyPr/>
          <a:lstStyle/>
          <a:p>
            <a:r>
              <a:rPr lang="ru-RU" sz="3600" b="1" dirty="0"/>
              <a:t>Занимательная деятельность</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80390"/>
            <a:ext cx="345598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7" y="1025961"/>
            <a:ext cx="3119728" cy="271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60170"/>
            <a:ext cx="230505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1\Downloads\20211125_085034 (1).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627783" y="4043847"/>
            <a:ext cx="3515451" cy="1977441"/>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C:\Users\1\Downloads\20211214_105725 (1).jpg"/>
          <p:cNvPicPr/>
          <p:nvPr/>
        </p:nvPicPr>
        <p:blipFill rotWithShape="1">
          <a:blip r:embed="rId6" cstate="print">
            <a:extLst>
              <a:ext uri="{28A0092B-C50C-407E-A947-70E740481C1C}">
                <a14:useLocalDpi xmlns:a14="http://schemas.microsoft.com/office/drawing/2010/main" val="0"/>
              </a:ext>
            </a:extLst>
          </a:blip>
          <a:srcRect r="3802" b="26896"/>
          <a:stretch/>
        </p:blipFill>
        <p:spPr bwMode="auto">
          <a:xfrm>
            <a:off x="6217976" y="3933055"/>
            <a:ext cx="2816480" cy="265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0021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600200"/>
          </a:xfrm>
        </p:spPr>
        <p:txBody>
          <a:bodyPr/>
          <a:lstStyle/>
          <a:p>
            <a:pPr>
              <a:lnSpc>
                <a:spcPct val="100000"/>
              </a:lnSpc>
            </a:pPr>
            <a:r>
              <a:rPr lang="ru-RU" sz="2400" b="1" dirty="0" smtClean="0">
                <a:effectLst/>
                <a:ea typeface="Calibri"/>
              </a:rPr>
              <a:t>Нетрадиционные </a:t>
            </a:r>
            <a:r>
              <a:rPr lang="ru-RU" sz="2400" b="1" dirty="0">
                <a:effectLst/>
                <a:ea typeface="Calibri"/>
              </a:rPr>
              <a:t>методы и приемы </a:t>
            </a:r>
            <a:r>
              <a:rPr lang="ru-RU" sz="2400" b="1" dirty="0" smtClean="0">
                <a:effectLst/>
                <a:ea typeface="Calibri"/>
              </a:rPr>
              <a:t>рисования (</a:t>
            </a:r>
            <a:r>
              <a:rPr lang="ru-RU" sz="2400" b="1" dirty="0">
                <a:effectLst/>
                <a:ea typeface="Calibri"/>
              </a:rPr>
              <a:t>оттиск смятой бумагой, поролоном, рисование ладошкой, пальчиком, </a:t>
            </a:r>
            <a:r>
              <a:rPr lang="ru-RU" sz="2400" b="1" dirty="0" smtClean="0">
                <a:effectLst/>
                <a:ea typeface="Calibri"/>
              </a:rPr>
              <a:t>вилкой, ватными </a:t>
            </a:r>
            <a:r>
              <a:rPr lang="ru-RU" sz="2400" b="1" dirty="0">
                <a:effectLst/>
                <a:ea typeface="Calibri"/>
              </a:rPr>
              <a:t>палочками и др.)</a:t>
            </a:r>
            <a:r>
              <a:rPr lang="ru-RU" sz="2400" b="1" dirty="0" smtClean="0">
                <a:effectLst/>
                <a:ea typeface="Calibri"/>
              </a:rPr>
              <a:t>.</a:t>
            </a:r>
            <a:endParaRPr lang="ru-RU" sz="2400" b="1" dirty="0"/>
          </a:p>
        </p:txBody>
      </p:sp>
      <p:pic>
        <p:nvPicPr>
          <p:cNvPr id="4098" name="Picture 2" descr="C:\Users\1\Downloads\20210520_153904 (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920" t="13395" r="339" b="1584"/>
          <a:stretch/>
        </p:blipFill>
        <p:spPr bwMode="auto">
          <a:xfrm>
            <a:off x="1171423" y="1846150"/>
            <a:ext cx="3672408" cy="23281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1\Downloads\20211126_1559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07" t="17264" r="13686" b="3462"/>
          <a:stretch/>
        </p:blipFill>
        <p:spPr bwMode="auto">
          <a:xfrm>
            <a:off x="971600" y="4337889"/>
            <a:ext cx="4072055" cy="227524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1\Downloads\20211213_090507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55998" y="2868938"/>
            <a:ext cx="4352483"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88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59432"/>
            <a:ext cx="8229600" cy="1600200"/>
          </a:xfrm>
        </p:spPr>
        <p:txBody>
          <a:bodyPr/>
          <a:lstStyle/>
          <a:p>
            <a:pPr>
              <a:lnSpc>
                <a:spcPct val="100000"/>
              </a:lnSpc>
            </a:pPr>
            <a:r>
              <a:rPr lang="ru-RU" sz="2400" b="1" dirty="0" smtClean="0">
                <a:effectLst/>
                <a:ea typeface="Calibri"/>
              </a:rPr>
              <a:t>Лепка из пластилина,  глины, соленого теста, с использованием бросового, природного материала.</a:t>
            </a:r>
            <a:endParaRPr lang="ru-RU" sz="2400" b="1" dirty="0"/>
          </a:p>
        </p:txBody>
      </p:sp>
      <p:pic>
        <p:nvPicPr>
          <p:cNvPr id="6148" name="Picture 4" descr="C:\Users\1\Downloads\20210917_1059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94" r="10562"/>
          <a:stretch/>
        </p:blipFill>
        <p:spPr bwMode="auto">
          <a:xfrm>
            <a:off x="179512" y="1467834"/>
            <a:ext cx="3168352" cy="21963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4248" b="19530"/>
          <a:stretch/>
        </p:blipFill>
        <p:spPr bwMode="auto">
          <a:xfrm>
            <a:off x="3491880" y="1256406"/>
            <a:ext cx="1769368" cy="26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descr="C:\Users\1\Downloads\20211206_093003.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9337" t="211" r="7979" b="-1"/>
          <a:stretch/>
        </p:blipFill>
        <p:spPr bwMode="auto">
          <a:xfrm>
            <a:off x="610424" y="4146443"/>
            <a:ext cx="3716392" cy="252291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1\Downloads\20211115_0936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46" t="5456" r="8608" b="11138"/>
          <a:stretch/>
        </p:blipFill>
        <p:spPr bwMode="auto">
          <a:xfrm>
            <a:off x="5364088" y="1477841"/>
            <a:ext cx="3503853" cy="2196342"/>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1\Downloads\20211011_09274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961"/>
          <a:stretch/>
        </p:blipFill>
        <p:spPr bwMode="auto">
          <a:xfrm>
            <a:off x="4424782" y="4052685"/>
            <a:ext cx="3909381" cy="261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044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59432"/>
            <a:ext cx="8229600" cy="1600200"/>
          </a:xfrm>
        </p:spPr>
        <p:txBody>
          <a:bodyPr/>
          <a:lstStyle/>
          <a:p>
            <a:pPr>
              <a:lnSpc>
                <a:spcPct val="100000"/>
              </a:lnSpc>
            </a:pPr>
            <a:r>
              <a:rPr lang="ru-RU" sz="2400" b="1" dirty="0" smtClean="0">
                <a:solidFill>
                  <a:srgbClr val="2F5897"/>
                </a:solidFill>
                <a:effectLst/>
                <a:ea typeface="Calibri"/>
              </a:rPr>
              <a:t>Нетрадиционная техника </a:t>
            </a:r>
            <a:r>
              <a:rPr lang="ru-RU" sz="2400" b="1" dirty="0">
                <a:solidFill>
                  <a:srgbClr val="2F5897"/>
                </a:solidFill>
                <a:effectLst/>
                <a:ea typeface="Calibri"/>
              </a:rPr>
              <a:t>лепки: </a:t>
            </a:r>
            <a:r>
              <a:rPr lang="ru-RU" sz="2400" b="1" dirty="0" smtClean="0">
                <a:solidFill>
                  <a:srgbClr val="2F5897"/>
                </a:solidFill>
                <a:effectLst/>
                <a:ea typeface="Calibri"/>
              </a:rPr>
              <a:t/>
            </a:r>
            <a:br>
              <a:rPr lang="ru-RU" sz="2400" b="1" dirty="0" smtClean="0">
                <a:solidFill>
                  <a:srgbClr val="2F5897"/>
                </a:solidFill>
                <a:effectLst/>
                <a:ea typeface="Calibri"/>
              </a:rPr>
            </a:br>
            <a:r>
              <a:rPr lang="ru-RU" sz="2400" b="1" dirty="0" smtClean="0">
                <a:solidFill>
                  <a:srgbClr val="2F5897"/>
                </a:solidFill>
                <a:effectLst/>
                <a:ea typeface="Calibri"/>
              </a:rPr>
              <a:t>барельефная лепка, </a:t>
            </a:r>
            <a:r>
              <a:rPr lang="ru-RU" sz="2400" b="1" dirty="0" err="1">
                <a:solidFill>
                  <a:srgbClr val="2F5897"/>
                </a:solidFill>
                <a:effectLst/>
                <a:ea typeface="Calibri"/>
              </a:rPr>
              <a:t>пластилинография</a:t>
            </a:r>
            <a:r>
              <a:rPr lang="ru-RU" sz="2400" b="1" dirty="0" smtClean="0">
                <a:solidFill>
                  <a:srgbClr val="2F5897"/>
                </a:solidFill>
                <a:effectLst/>
                <a:ea typeface="Calibri"/>
              </a:rPr>
              <a:t>. </a:t>
            </a:r>
            <a:endParaRPr lang="ru-RU" b="1" dirty="0"/>
          </a:p>
        </p:txBody>
      </p:sp>
      <p:pic>
        <p:nvPicPr>
          <p:cNvPr id="4" name="Picture 3" descr="C:\Users\1\Downloads\20211117_100517 (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695" t="1396" r="15529" b="-1"/>
          <a:stretch/>
        </p:blipFill>
        <p:spPr bwMode="auto">
          <a:xfrm>
            <a:off x="3012792" y="4116774"/>
            <a:ext cx="3347829" cy="26245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0454" y="1423664"/>
            <a:ext cx="3084050" cy="266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516402"/>
            <a:ext cx="2520280" cy="403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C:\Users\1\Downloads\20211117_1003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84572" y="2328314"/>
            <a:ext cx="4480496"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2584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634</TotalTime>
  <Words>181</Words>
  <Application>Microsoft Office PowerPoint</Application>
  <PresentationFormat>Экран (4:3)</PresentationFormat>
  <Paragraphs>17</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Исполнительная</vt:lpstr>
      <vt:lpstr>     Отчёт по теме: «Развитие творческого потенциала личности дошкольника через организацию работы по художественно-эстетическому развитию» </vt:lpstr>
      <vt:lpstr>Дошкольный возраст, даёт прекрасные возможности для развития способностей к творчеству и от того, насколько были использованы эти возможности, во многом будет зависеть творческий потенциал взрослого человека.   Наиболее эффективным средством для развития творческого потенциала детей является продуктивная деятельность, которая способствует развитию способности нестандартно мыслить, готовности к творческой активности, умению создавать креативные продукты собственной деятельности, формированию эстетического отношения к миру.   </vt:lpstr>
      <vt:lpstr>Создание предметно – развивающей среды. «Центр творчества»</vt:lpstr>
      <vt:lpstr>Презентация PowerPoint</vt:lpstr>
      <vt:lpstr>Экскурсии и прогулки</vt:lpstr>
      <vt:lpstr>Занимательная деятельность</vt:lpstr>
      <vt:lpstr>Нетрадиционные методы и приемы рисования (оттиск смятой бумагой, поролоном, рисование ладошкой, пальчиком, вилкой, ватными палочками и др.).</vt:lpstr>
      <vt:lpstr>Лепка из пластилина,  глины, соленого теста, с использованием бросового, природного материала.</vt:lpstr>
      <vt:lpstr>Нетрадиционная техника лепки:  барельефная лепка, пластилинография. </vt:lpstr>
      <vt:lpstr>Презентация PowerPoint</vt:lpstr>
      <vt:lpstr>Результаты работы по развитие творческого потенциала личности дошкольника через организацию работы по художественно-эстетическому развитию:</vt:lpstr>
      <vt:lpstr>Один восточный мудрец сказал: «Ребёнок – это не сосуд, который надо наполнить, а огонь, который надо зажечь».  Этой мудростью и следует руководствоваться при воспитании детей. Не забывайте, что у каждого ребенка свои задатки и свой предельный уровень творческих способностей. Для одного ребенка максимальным будет нарисовать радугу, а для другого – целую картину вокруг нее.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Отчёт по теме  «Развитие творческого потенциала личности дошкольника через художественно-эстетическую деятельность» </dc:title>
  <dc:creator>1</dc:creator>
  <cp:lastModifiedBy>Пользователь Windows</cp:lastModifiedBy>
  <cp:revision>25</cp:revision>
  <dcterms:created xsi:type="dcterms:W3CDTF">2021-12-18T11:52:04Z</dcterms:created>
  <dcterms:modified xsi:type="dcterms:W3CDTF">2021-12-22T12:38:46Z</dcterms:modified>
</cp:coreProperties>
</file>