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85" r:id="rId6"/>
    <p:sldId id="286" r:id="rId7"/>
    <p:sldId id="262" r:id="rId8"/>
    <p:sldId id="287" r:id="rId9"/>
    <p:sldId id="263" r:id="rId10"/>
    <p:sldId id="28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7" r:id="rId19"/>
    <p:sldId id="278" r:id="rId20"/>
    <p:sldId id="279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0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148C325-F786-41F1-A134-E5F148467473}" type="datetimeFigureOut">
              <a:rPr lang="ru-RU"/>
              <a:pPr>
                <a:defRPr/>
              </a:pPr>
              <a:t>28.03.2020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89D9854-7380-403C-907A-85D4D54632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B393C-0FDA-4104-ABEB-5B48473FE2FA}" type="datetimeFigureOut">
              <a:rPr lang="ru-RU"/>
              <a:pPr>
                <a:defRPr/>
              </a:pPr>
              <a:t>28.03.2020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3BB4A-CD17-4793-BB44-0F20D00207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F360C-91AA-4E3D-8143-6A90BBD41A07}" type="datetimeFigureOut">
              <a:rPr lang="ru-RU"/>
              <a:pPr>
                <a:defRPr/>
              </a:pPr>
              <a:t>28.03.2020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85C3B-A75C-4DA7-AA1C-6EBA8F452A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DD5C6-EE29-435D-AD9F-F8C9D4FB6AA9}" type="datetimeFigureOut">
              <a:rPr lang="ru-RU"/>
              <a:pPr>
                <a:defRPr/>
              </a:pPr>
              <a:t>28.03.2020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704E5-6ABE-41A6-9FCC-3696C19C3A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1C0FCAA-8AE1-4E93-AC8A-1B460870BB5B}" type="datetimeFigureOut">
              <a:rPr lang="ru-RU"/>
              <a:pPr>
                <a:defRPr/>
              </a:pPr>
              <a:t>28.03.2020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B99076A-FACE-4207-8D0E-A6C2067B22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A449A-642A-44BA-9DD1-CACAB2F0DE08}" type="datetimeFigureOut">
              <a:rPr lang="ru-RU"/>
              <a:pPr>
                <a:defRPr/>
              </a:pPr>
              <a:t>28.03.2020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E673E-F9CC-4029-972C-C3C0BA5A7C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7F1665E-3BDD-4369-A6D1-CAC3EF95D1FD}" type="datetimeFigureOut">
              <a:rPr lang="ru-RU"/>
              <a:pPr>
                <a:defRPr/>
              </a:pPr>
              <a:t>28.03.2020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3D9089D-772B-4617-84E7-1B809CC1DD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93AD3-B105-41A8-BAC1-603C238021C8}" type="datetimeFigureOut">
              <a:rPr lang="ru-RU"/>
              <a:pPr>
                <a:defRPr/>
              </a:pPr>
              <a:t>28.03.2020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BBAD5-1B1D-4981-892D-78BD950F0B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F5BE12D-0087-4349-B3A2-D8733416ABA2}" type="datetimeFigureOut">
              <a:rPr lang="ru-RU"/>
              <a:pPr>
                <a:defRPr/>
              </a:pPr>
              <a:t>28.03.2020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03CC04F-0C00-4732-9A13-6637C8D6E7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0656516-6B5E-4AF1-B5DA-2B6D2FA5E833}" type="datetimeFigureOut">
              <a:rPr lang="ru-RU"/>
              <a:pPr>
                <a:defRPr/>
              </a:pPr>
              <a:t>28.03.2020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95392DE-CCF2-4A77-8879-50F913F03B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Прямоугольник 7"/>
          <p:cNvGrpSpPr>
            <a:grpSpLocks/>
          </p:cNvGrpSpPr>
          <p:nvPr/>
        </p:nvGrpSpPr>
        <p:grpSpPr bwMode="auto">
          <a:xfrm>
            <a:off x="646113" y="969963"/>
            <a:ext cx="4803775" cy="4802187"/>
            <a:chOff x="407" y="611"/>
            <a:chExt cx="3026" cy="3025"/>
          </a:xfrm>
        </p:grpSpPr>
        <p:pic>
          <p:nvPicPr>
            <p:cNvPr id="6" name="Прямоугольник 7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7" y="611"/>
              <a:ext cx="3026" cy="3025"/>
            </a:xfrm>
            <a:prstGeom prst="rect">
              <a:avLst/>
            </a:prstGeom>
            <a:noFill/>
          </p:spPr>
        </p:pic>
        <p:sp>
          <p:nvSpPr>
            <p:cNvPr id="7" name="Text Box 3"/>
            <p:cNvSpPr txBox="1">
              <a:spLocks noChangeArrowheads="1"/>
            </p:cNvSpPr>
            <p:nvPr/>
          </p:nvSpPr>
          <p:spPr bwMode="auto">
            <a:xfrm>
              <a:off x="480" y="672"/>
              <a:ext cx="2880" cy="2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tIns="274320"/>
            <a:lstStyle/>
            <a:p>
              <a:pPr indent="-282575">
                <a:lnSpc>
                  <a:spcPts val="3000"/>
                </a:lnSpc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None/>
              </a:pPr>
              <a:endParaRPr lang="en-US" sz="3200">
                <a:latin typeface="Gill Sans MT" pitchFamily="34" charset="0"/>
              </a:endParaRPr>
            </a:p>
          </p:txBody>
        </p:sp>
      </p:grpSp>
      <p:sp>
        <p:nvSpPr>
          <p:cNvPr id="8" name="Блок-схема: процесс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Блок-схема: процесс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A26B470-A23B-4D42-8E3B-ECAE8CA5BB3E}" type="datetimeFigureOut">
              <a:rPr lang="ru-RU"/>
              <a:pPr>
                <a:defRPr/>
              </a:pPr>
              <a:t>28.03.2020</a:t>
            </a:fld>
            <a:endParaRPr lang="ru-RU"/>
          </a:p>
        </p:txBody>
      </p:sp>
      <p:sp>
        <p:nvSpPr>
          <p:cNvPr id="11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F1B8E45-AF7F-4455-8E37-182E44B723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7C0DA69A-F0A0-4082-ACF4-74A52884CB28}" type="datetimeFigureOut">
              <a:rPr lang="ru-RU"/>
              <a:pPr>
                <a:defRPr/>
              </a:pPr>
              <a:t>28.03.2020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C6AE2496-D9A3-49E1-B3E2-672F95FE4D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5" r:id="rId3"/>
    <p:sldLayoutId id="2147483682" r:id="rId4"/>
    <p:sldLayoutId id="2147483686" r:id="rId5"/>
    <p:sldLayoutId id="2147483681" r:id="rId6"/>
    <p:sldLayoutId id="2147483687" r:id="rId7"/>
    <p:sldLayoutId id="2147483688" r:id="rId8"/>
    <p:sldLayoutId id="2147483689" r:id="rId9"/>
    <p:sldLayoutId id="2147483680" r:id="rId10"/>
    <p:sldLayoutId id="2147483679" r:id="rId11"/>
  </p:sldLayoutIdLst>
  <p:transition spd="slow">
    <p:wipe dir="d"/>
  </p:transition>
  <p:txStyles>
    <p:titleStyle>
      <a:lvl1pPr algn="l" rtl="0" fontAlgn="base">
        <a:spcBef>
          <a:spcPct val="0"/>
        </a:spcBef>
        <a:spcAft>
          <a:spcPct val="0"/>
        </a:spcAft>
        <a:defRPr sz="4300" kern="1200">
          <a:solidFill>
            <a:srgbClr val="FF8921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FF8921"/>
          </a:solidFill>
          <a:latin typeface="Corbe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FF8921"/>
          </a:solidFill>
          <a:latin typeface="Corbe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FF8921"/>
          </a:solidFill>
          <a:latin typeface="Corbe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FF8921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FF8921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FF8921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FF8921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FF8921"/>
          </a:solidFill>
          <a:latin typeface="Corbel" pitchFamily="34" charset="0"/>
        </a:defRPr>
      </a:lvl9pPr>
      <a:extLst/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DE6C36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F9B639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1" descr="246460-645db135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539553" y="214313"/>
            <a:ext cx="7848872" cy="85725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b="1" i="1" dirty="0" smtClean="0">
                <a:solidFill>
                  <a:schemeClr val="accent1"/>
                </a:solidFill>
              </a:rPr>
              <a:t>Русская матрёшка</a:t>
            </a:r>
            <a:endParaRPr lang="ru-RU" sz="4800" b="1" i="1" dirty="0">
              <a:solidFill>
                <a:schemeClr val="accent1"/>
              </a:solidFill>
            </a:endParaRPr>
          </a:p>
        </p:txBody>
      </p:sp>
      <p:pic>
        <p:nvPicPr>
          <p:cNvPr id="13316" name="Picture 4" descr="http://www.personalguide.ru/cache/images/upload/2009/12/13/img_2821_2_400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124744"/>
            <a:ext cx="3786188" cy="5286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1" descr="246441-5586d884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2250" cy="680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29188" y="1143000"/>
            <a:ext cx="4005262" cy="5105400"/>
          </a:xfrm>
        </p:spPr>
        <p:txBody>
          <a:bodyPr>
            <a:normAutofit fontScale="92500" lnSpcReduction="1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 На </a:t>
            </a:r>
            <a:r>
              <a:rPr lang="ru-RU" dirty="0" smtClean="0"/>
              <a:t>Всемирной выставке в Брюсселе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1958</a:t>
            </a:r>
            <a:r>
              <a:rPr lang="ru-RU" dirty="0" smtClean="0"/>
              <a:t>г. наша матрёшка получила золотую медаль. </a:t>
            </a:r>
            <a:endParaRPr lang="en-US" sz="800" dirty="0" smtClean="0"/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Самая крупная матрёшка – ростом с первоклассницу, самая маленькая – не больше семечка подсолнуха.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</p:txBody>
      </p:sp>
      <p:pic>
        <p:nvPicPr>
          <p:cNvPr id="1026" name="Picture 2" descr="http://www.pravda-nn.ru/upl/news/src/58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836712"/>
            <a:ext cx="4286250" cy="47297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1" descr="246441-5586d884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2250" cy="680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274638"/>
            <a:ext cx="8720137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i="1" dirty="0" smtClean="0">
                <a:solidFill>
                  <a:schemeClr val="tx2">
                    <a:satMod val="130000"/>
                  </a:schemeClr>
                </a:solidFill>
              </a:rPr>
              <a:t>Матрёшкины  одежды</a:t>
            </a:r>
            <a:endParaRPr lang="ru-RU" i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>
          <a:xfrm>
            <a:off x="214313" y="1500188"/>
            <a:ext cx="3714750" cy="2500312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400" smtClean="0"/>
              <a:t>Много видов у матрёшки</a:t>
            </a:r>
          </a:p>
          <a:p>
            <a:pPr>
              <a:buFont typeface="Wingdings 2" pitchFamily="18" charset="2"/>
              <a:buNone/>
            </a:pPr>
            <a:r>
              <a:rPr lang="ru-RU" sz="2400" smtClean="0"/>
              <a:t>Ведь она из разных мест.</a:t>
            </a:r>
          </a:p>
          <a:p>
            <a:pPr>
              <a:buFont typeface="Wingdings 2" pitchFamily="18" charset="2"/>
              <a:buNone/>
            </a:pPr>
            <a:r>
              <a:rPr lang="ru-RU" sz="2400" smtClean="0"/>
              <a:t>Есть загорская, тверская, </a:t>
            </a:r>
          </a:p>
          <a:p>
            <a:pPr>
              <a:buFont typeface="Wingdings 2" pitchFamily="18" charset="2"/>
              <a:buNone/>
            </a:pPr>
            <a:r>
              <a:rPr lang="ru-RU" sz="2400" smtClean="0"/>
              <a:t>И семёновская есть,</a:t>
            </a:r>
          </a:p>
          <a:p>
            <a:pPr>
              <a:buFont typeface="Wingdings 2" pitchFamily="18" charset="2"/>
              <a:buNone/>
            </a:pPr>
            <a:r>
              <a:rPr lang="ru-RU" sz="2400" smtClean="0"/>
              <a:t>Полховская, вятская – </a:t>
            </a:r>
          </a:p>
          <a:p>
            <a:pPr>
              <a:buFont typeface="Wingdings 2" pitchFamily="18" charset="2"/>
              <a:buNone/>
            </a:pPr>
            <a:r>
              <a:rPr lang="ru-RU" sz="2400" smtClean="0"/>
              <a:t>Вот какая разница!</a:t>
            </a:r>
          </a:p>
        </p:txBody>
      </p:sp>
      <p:sp>
        <p:nvSpPr>
          <p:cNvPr id="23556" name="Прямоугольник 4"/>
          <p:cNvSpPr>
            <a:spLocks noChangeArrowheads="1"/>
          </p:cNvSpPr>
          <p:nvPr/>
        </p:nvSpPr>
        <p:spPr bwMode="auto">
          <a:xfrm>
            <a:off x="4286250" y="4572000"/>
            <a:ext cx="464343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orbel" pitchFamily="34" charset="0"/>
              </a:rPr>
              <a:t>Давайте их сейчас сравним.</a:t>
            </a:r>
          </a:p>
          <a:p>
            <a:r>
              <a:rPr lang="ru-RU" sz="2400">
                <a:latin typeface="Corbel" pitchFamily="34" charset="0"/>
              </a:rPr>
              <a:t>Наряд её определим.</a:t>
            </a:r>
          </a:p>
          <a:p>
            <a:r>
              <a:rPr lang="ru-RU" sz="2400">
                <a:latin typeface="Corbel" pitchFamily="34" charset="0"/>
              </a:rPr>
              <a:t>Ведь чтоб её нарисовать,</a:t>
            </a:r>
          </a:p>
          <a:p>
            <a:r>
              <a:rPr lang="ru-RU" sz="2400">
                <a:latin typeface="Corbel" pitchFamily="34" charset="0"/>
              </a:rPr>
              <a:t>Отличия необходимо знать.</a:t>
            </a:r>
          </a:p>
        </p:txBody>
      </p:sp>
      <p:pic>
        <p:nvPicPr>
          <p:cNvPr id="21506" name="Picture 2" descr="matr s korzinoi cvetov.jpg (300×274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5" y="1643063"/>
            <a:ext cx="2736850" cy="2500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0" name="Picture 6" descr="5_594864.jpg (300×250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4214813"/>
            <a:ext cx="2857500" cy="2500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1" descr="246441-5586d884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2250" cy="680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274638"/>
            <a:ext cx="8720137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i="1" dirty="0" smtClean="0">
                <a:solidFill>
                  <a:schemeClr val="tx2">
                    <a:satMod val="130000"/>
                  </a:schemeClr>
                </a:solidFill>
              </a:rPr>
              <a:t>Сергиево-Посадская игрушка – старейшая русская матрёшка</a:t>
            </a:r>
            <a:endParaRPr lang="ru-RU" i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142875" y="1428750"/>
            <a:ext cx="8858250" cy="17145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400" smtClean="0"/>
              <a:t>Матрёшка плотная, приземистая, с плавным переходом головки в туловище. В образах первых таких матрёшек мастера воплощали персонажи, взятые из жизни, изображая крестьянских девушек, пастушков со свирелью, стариков.</a:t>
            </a:r>
          </a:p>
        </p:txBody>
      </p:sp>
      <p:pic>
        <p:nvPicPr>
          <p:cNvPr id="22530" name="Picture 2" descr="GG-00553.jpg (400×366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3071813"/>
            <a:ext cx="3810000" cy="3486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581" name="Прямоугольник 5"/>
          <p:cNvSpPr>
            <a:spLocks noChangeArrowheads="1"/>
          </p:cNvSpPr>
          <p:nvPr/>
        </p:nvSpPr>
        <p:spPr bwMode="auto">
          <a:xfrm>
            <a:off x="4572000" y="3929063"/>
            <a:ext cx="4357688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orbel" pitchFamily="34" charset="0"/>
              </a:rPr>
              <a:t>Сочетанием красного, синего, жёлтого и зелёного цветов добивались красочности, нарядности.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1" descr="246441-5586d884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2250" cy="680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274638"/>
            <a:ext cx="8720137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i="1" dirty="0" smtClean="0">
                <a:solidFill>
                  <a:schemeClr val="tx2">
                    <a:satMod val="130000"/>
                  </a:schemeClr>
                </a:solidFill>
              </a:rPr>
              <a:t>Семёновская  матрёшка</a:t>
            </a:r>
            <a:endParaRPr lang="ru-RU" i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>
          <a:xfrm>
            <a:off x="214313" y="1447800"/>
            <a:ext cx="8720137" cy="1338263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400" smtClean="0"/>
              <a:t>стройнее, с маленькой головкой и более округлой формой туловища. Эту матрёшку отличает большой букет цветов, который украшает фигуру игрушки, занимая весь фартук. </a:t>
            </a:r>
          </a:p>
        </p:txBody>
      </p:sp>
      <p:pic>
        <p:nvPicPr>
          <p:cNvPr id="23554" name="Picture 2" descr="img_4594_2_1024_0.jpg (370×336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3000375"/>
            <a:ext cx="3643312" cy="3571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605" name="Прямоугольник 5"/>
          <p:cNvSpPr>
            <a:spLocks noChangeArrowheads="1"/>
          </p:cNvSpPr>
          <p:nvPr/>
        </p:nvSpPr>
        <p:spPr bwMode="auto">
          <a:xfrm>
            <a:off x="4286250" y="3643313"/>
            <a:ext cx="4572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orbel" pitchFamily="34" charset="0"/>
              </a:rPr>
              <a:t>Основной цвет сарафана – красный. </a:t>
            </a:r>
          </a:p>
          <a:p>
            <a:r>
              <a:rPr lang="ru-RU" sz="2400">
                <a:latin typeface="Corbel" pitchFamily="34" charset="0"/>
              </a:rPr>
              <a:t>Чёрный контур обозначает край фартука и рукава рубахи. </a:t>
            </a:r>
          </a:p>
          <a:p>
            <a:r>
              <a:rPr lang="ru-RU" sz="2400">
                <a:latin typeface="Corbel" pitchFamily="34" charset="0"/>
              </a:rPr>
              <a:t>На голове традиционный платок, украшенный по кайме.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1" descr="246441-5586d884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2250" cy="680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274638"/>
            <a:ext cx="8720137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i="1" dirty="0" err="1" smtClean="0">
                <a:solidFill>
                  <a:schemeClr val="tx2">
                    <a:satMod val="130000"/>
                  </a:schemeClr>
                </a:solidFill>
              </a:rPr>
              <a:t>Полхов-Майданская</a:t>
            </a:r>
            <a:r>
              <a:rPr lang="ru-RU" i="1" dirty="0" smtClean="0">
                <a:solidFill>
                  <a:schemeClr val="tx2">
                    <a:satMod val="130000"/>
                  </a:schemeClr>
                </a:solidFill>
              </a:rPr>
              <a:t> матрёшка</a:t>
            </a:r>
            <a:endParaRPr lang="ru-RU" i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1447800"/>
            <a:ext cx="8720137" cy="1838325"/>
          </a:xfrm>
        </p:spPr>
        <p:txBody>
          <a:bodyPr>
            <a:normAutofit lnSpcReduction="1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/>
              <a:t>Разнообразны по формам: есть среди них  вытянутые одноместные матрёшки–столбики, матрёшки-кубышки, плотные и приземистые, но преобладают несколько вытянутые формы с узкой, как бы срезанной сверху головкой с покатыми плечиками. </a:t>
            </a:r>
            <a:endParaRPr lang="ru-RU" sz="2400" dirty="0"/>
          </a:p>
        </p:txBody>
      </p:sp>
      <p:pic>
        <p:nvPicPr>
          <p:cNvPr id="24578" name="Picture 2" descr="17.jpg (130×289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0" y="3286125"/>
            <a:ext cx="2143125" cy="3286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629" name="Прямоугольник 5"/>
          <p:cNvSpPr>
            <a:spLocks noChangeArrowheads="1"/>
          </p:cNvSpPr>
          <p:nvPr/>
        </p:nvSpPr>
        <p:spPr bwMode="auto">
          <a:xfrm>
            <a:off x="3500438" y="3643313"/>
            <a:ext cx="5286375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orbel" pitchFamily="34" charset="0"/>
              </a:rPr>
              <a:t>Ягоды и листья сплошным ковром закрывают фигурку.</a:t>
            </a:r>
          </a:p>
          <a:p>
            <a:r>
              <a:rPr lang="ru-RU" sz="2400">
                <a:latin typeface="Corbel" pitchFamily="34" charset="0"/>
              </a:rPr>
              <a:t>Рядом с малиновым ложится тёмно-зелёный цвет, а синий – с жёлтым цветом.</a:t>
            </a:r>
          </a:p>
          <a:p>
            <a:r>
              <a:rPr lang="ru-RU" sz="2400">
                <a:latin typeface="Corbel" pitchFamily="34" charset="0"/>
              </a:rPr>
              <a:t>Все элементы объединяет чёрный контур.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1" descr="246441-5586d884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2250" cy="680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274638"/>
            <a:ext cx="8720137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i="1" dirty="0" smtClean="0">
                <a:solidFill>
                  <a:schemeClr val="tx2">
                    <a:satMod val="130000"/>
                  </a:schemeClr>
                </a:solidFill>
              </a:rPr>
              <a:t>Загорская матрёшка</a:t>
            </a:r>
            <a:endParaRPr lang="ru-RU" i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7651" name="Содержимое 2"/>
          <p:cNvSpPr>
            <a:spLocks noGrp="1"/>
          </p:cNvSpPr>
          <p:nvPr>
            <p:ph idx="1"/>
          </p:nvPr>
        </p:nvSpPr>
        <p:spPr>
          <a:xfrm>
            <a:off x="214313" y="1447800"/>
            <a:ext cx="8720137" cy="1338263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400" smtClean="0"/>
              <a:t>На голове у матрёшки разноцветные платки в цветочек или в горошек. На кофточку надет сарафан с различными цветами по подолу. </a:t>
            </a:r>
          </a:p>
          <a:p>
            <a:pPr>
              <a:buFont typeface="Wingdings 2" pitchFamily="18" charset="2"/>
              <a:buNone/>
            </a:pPr>
            <a:endParaRPr lang="ru-RU" sz="2400" smtClean="0"/>
          </a:p>
        </p:txBody>
      </p:sp>
      <p:pic>
        <p:nvPicPr>
          <p:cNvPr id="25602" name="Picture 2" descr="bm_posadskaya.jpg (350×234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3000375"/>
            <a:ext cx="3929063" cy="3286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653" name="Прямоугольник 5"/>
          <p:cNvSpPr>
            <a:spLocks noChangeArrowheads="1"/>
          </p:cNvSpPr>
          <p:nvPr/>
        </p:nvSpPr>
        <p:spPr bwMode="auto">
          <a:xfrm>
            <a:off x="4572000" y="3429000"/>
            <a:ext cx="4572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orbel" pitchFamily="34" charset="0"/>
              </a:rPr>
              <a:t>В руках держит корзинку, маленький букет чёрных цветов или чёрного петуха. На кукле чётко обозначены чёрным контуром края матрёшки </a:t>
            </a:r>
          </a:p>
          <a:p>
            <a:r>
              <a:rPr lang="ru-RU" sz="2400">
                <a:latin typeface="Corbel" pitchFamily="34" charset="0"/>
              </a:rPr>
              <a:t>Эта матрёшка – труженица. 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1" descr="246441-5586d884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2250" cy="680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274638"/>
            <a:ext cx="8791575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i="1" dirty="0" smtClean="0">
                <a:solidFill>
                  <a:schemeClr val="tx2">
                    <a:satMod val="130000"/>
                  </a:schemeClr>
                </a:solidFill>
              </a:rPr>
              <a:t>Вятская матрёшка</a:t>
            </a:r>
            <a:endParaRPr lang="ru-RU" i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8675" name="Содержимое 2"/>
          <p:cNvSpPr>
            <a:spLocks noGrp="1"/>
          </p:cNvSpPr>
          <p:nvPr>
            <p:ph idx="1"/>
          </p:nvPr>
        </p:nvSpPr>
        <p:spPr>
          <a:xfrm>
            <a:off x="214313" y="1447800"/>
            <a:ext cx="8720137" cy="98107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400" smtClean="0"/>
              <a:t>близкая по типу загорской, наряду с росписью украшена узором из соломки, колосков, зёрен.</a:t>
            </a:r>
          </a:p>
        </p:txBody>
      </p:sp>
      <p:pic>
        <p:nvPicPr>
          <p:cNvPr id="26626" name="Picture 2" descr="image59047zn.jpeg (344×350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2857500"/>
            <a:ext cx="3714750" cy="3333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677" name="Прямоугольник 5"/>
          <p:cNvSpPr>
            <a:spLocks noChangeArrowheads="1"/>
          </p:cNvSpPr>
          <p:nvPr/>
        </p:nvSpPr>
        <p:spPr bwMode="auto">
          <a:xfrm>
            <a:off x="4357688" y="3500438"/>
            <a:ext cx="45720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orbel" pitchFamily="34" charset="0"/>
              </a:rPr>
              <a:t>Отличается яркой, сочной росписью, сделанной вручную. Лица матрёшек светятся добротой и теплом.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1" descr="246441-5586d884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2250" cy="680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Содержимое 2"/>
          <p:cNvSpPr>
            <a:spLocks noGrp="1"/>
          </p:cNvSpPr>
          <p:nvPr>
            <p:ph idx="1"/>
          </p:nvPr>
        </p:nvSpPr>
        <p:spPr>
          <a:xfrm>
            <a:off x="928688" y="2143125"/>
            <a:ext cx="7497762" cy="2643188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3600" smtClean="0"/>
              <a:t>Наверно хватит объяснять,</a:t>
            </a:r>
          </a:p>
          <a:p>
            <a:pPr algn="ctr">
              <a:buFont typeface="Wingdings 2" pitchFamily="18" charset="2"/>
              <a:buNone/>
            </a:pPr>
            <a:r>
              <a:rPr lang="ru-RU" sz="3600" smtClean="0"/>
              <a:t>Давайте будем рисовать!</a:t>
            </a:r>
          </a:p>
          <a:p>
            <a:pPr algn="ctr">
              <a:buFont typeface="Wingdings 2" pitchFamily="18" charset="2"/>
              <a:buNone/>
            </a:pPr>
            <a:r>
              <a:rPr lang="ru-RU" sz="3600" smtClean="0"/>
              <a:t>Но сначала повторим,</a:t>
            </a:r>
          </a:p>
          <a:p>
            <a:pPr algn="ctr">
              <a:buFont typeface="Wingdings 2" pitchFamily="18" charset="2"/>
              <a:buNone/>
            </a:pPr>
            <a:r>
              <a:rPr lang="ru-RU" sz="3600" smtClean="0"/>
              <a:t>Знания наши закрепим.</a:t>
            </a:r>
          </a:p>
        </p:txBody>
      </p:sp>
      <p:pic>
        <p:nvPicPr>
          <p:cNvPr id="29699" name="Picture 8" descr="animal12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500063"/>
            <a:ext cx="2058987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8" descr="cveta-1206[1]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75" y="5214938"/>
            <a:ext cx="109537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1" descr="246441-5586d884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2250" cy="680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214313"/>
            <a:ext cx="8786813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i="1" dirty="0" smtClean="0">
                <a:solidFill>
                  <a:schemeClr val="tx2">
                    <a:satMod val="130000"/>
                  </a:schemeClr>
                </a:solidFill>
              </a:rPr>
              <a:t>Практическая часть</a:t>
            </a:r>
            <a:endParaRPr lang="ru-RU" i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100" y="1214438"/>
            <a:ext cx="6637338" cy="5643562"/>
          </a:xfrm>
        </p:spPr>
        <p:txBody>
          <a:bodyPr>
            <a:normAutofit fontScale="85000" lnSpcReduction="10000"/>
          </a:bodyPr>
          <a:lstStyle/>
          <a:p>
            <a:pPr marL="365760" indent="-283464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Берите краски не ленитесь. </a:t>
            </a:r>
          </a:p>
          <a:p>
            <a:pPr marL="365760" indent="-283464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А если в чём – то затруднитесь, </a:t>
            </a:r>
          </a:p>
          <a:p>
            <a:pPr marL="365760" indent="-283464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То ко мне вы обратитесь.</a:t>
            </a:r>
          </a:p>
          <a:p>
            <a:pPr marL="365760" indent="-283464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Матрёшку ты рисуй любую</a:t>
            </a:r>
          </a:p>
          <a:p>
            <a:pPr marL="365760" indent="-283464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Хоть «</a:t>
            </a:r>
            <a:r>
              <a:rPr lang="ru-RU" dirty="0" err="1" smtClean="0"/>
              <a:t>Загорскую</a:t>
            </a:r>
            <a:r>
              <a:rPr lang="ru-RU" dirty="0" smtClean="0"/>
              <a:t>», </a:t>
            </a:r>
            <a:r>
              <a:rPr lang="ru-RU" dirty="0" err="1" smtClean="0"/>
              <a:t>хоть</a:t>
            </a:r>
            <a:r>
              <a:rPr lang="ru-RU" dirty="0" smtClean="0"/>
              <a:t> «Семёновскую».</a:t>
            </a:r>
          </a:p>
          <a:p>
            <a:pPr marL="365760" indent="-283464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Рисуй аккуратно, не спеши,</a:t>
            </a:r>
          </a:p>
          <a:p>
            <a:pPr marL="365760" indent="-283464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Чтобы было от души!</a:t>
            </a:r>
          </a:p>
          <a:p>
            <a:pPr marL="365760" indent="-283464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Положите перед собою </a:t>
            </a:r>
          </a:p>
          <a:p>
            <a:pPr marL="365760" indent="-283464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С матрёшкою листок.</a:t>
            </a:r>
          </a:p>
          <a:p>
            <a:pPr marL="365760" indent="-283464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И распишите аккуратно ей платок. </a:t>
            </a:r>
          </a:p>
          <a:p>
            <a:pPr marL="365760" indent="-283464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Вспоминая отличий план</a:t>
            </a:r>
          </a:p>
          <a:p>
            <a:pPr marL="365760" indent="-283464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Разрисуй ей  сарафан.</a:t>
            </a:r>
          </a:p>
          <a:p>
            <a:pPr marL="365760" indent="-283464" algn="ctr"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1" descr="246441-5586d884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2250" cy="680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274638"/>
            <a:ext cx="8720137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i="1" dirty="0" smtClean="0">
                <a:solidFill>
                  <a:schemeClr val="tx2">
                    <a:satMod val="130000"/>
                  </a:schemeClr>
                </a:solidFill>
              </a:rPr>
              <a:t>Нарисую свою матрёшку</a:t>
            </a:r>
            <a:endParaRPr lang="ru-RU" i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9063" y="1857375"/>
            <a:ext cx="5005387" cy="3624263"/>
          </a:xfrm>
        </p:spPr>
        <p:txBody>
          <a:bodyPr>
            <a:normAutofit/>
          </a:bodyPr>
          <a:lstStyle/>
          <a:p>
            <a:pPr marL="342900" indent="-34290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000" dirty="0" smtClean="0"/>
              <a:t>1.Выбери образец матрешки;</a:t>
            </a:r>
          </a:p>
          <a:p>
            <a:pPr marL="342900" indent="-34290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000" dirty="0" smtClean="0"/>
              <a:t>2.Составь эскиз будущего наряда;</a:t>
            </a:r>
          </a:p>
          <a:p>
            <a:pPr marL="342900" indent="-34290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000" dirty="0" smtClean="0"/>
              <a:t>3.Выполни матрешку в цвете, в</a:t>
            </a:r>
            <a:r>
              <a:rPr lang="en-US" sz="3000" dirty="0" smtClean="0"/>
              <a:t> </a:t>
            </a:r>
            <a:r>
              <a:rPr lang="ru-RU" sz="3000" dirty="0" smtClean="0"/>
              <a:t>соответствии с ее видом;</a:t>
            </a:r>
          </a:p>
          <a:p>
            <a:pPr marL="342900" indent="-34290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000" dirty="0" smtClean="0"/>
              <a:t>4.Распиши матрешку яркими цветами.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endParaRPr lang="ru-RU" sz="3000" dirty="0"/>
          </a:p>
        </p:txBody>
      </p:sp>
      <p:pic>
        <p:nvPicPr>
          <p:cNvPr id="5" name="Picture 5" descr="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rot="21476938">
            <a:off x="701675" y="1487488"/>
            <a:ext cx="2874963" cy="4872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1" descr="246441-5586d884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2250" cy="680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93445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i="1" dirty="0" smtClean="0">
                <a:solidFill>
                  <a:schemeClr val="tx2">
                    <a:satMod val="130000"/>
                  </a:schemeClr>
                </a:solidFill>
              </a:rPr>
              <a:t>История  матрёшки</a:t>
            </a:r>
            <a:endParaRPr lang="ru-RU" i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3429000" y="1447800"/>
            <a:ext cx="5500688" cy="48006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400" smtClean="0"/>
              <a:t>Город Загорск – родина русской расписной матрёшки, точёной из дерева и оригинально расписанной многоместной куклы.</a:t>
            </a:r>
          </a:p>
          <a:p>
            <a:pPr>
              <a:buFont typeface="Wingdings 2" pitchFamily="18" charset="2"/>
              <a:buNone/>
            </a:pPr>
            <a:r>
              <a:rPr lang="ru-RU" sz="2400" smtClean="0"/>
              <a:t>В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1890</a:t>
            </a:r>
            <a:r>
              <a:rPr lang="ru-RU" sz="2400" smtClean="0"/>
              <a:t> году, в семью Мамонтовых – известных русских промышленников и меценатов – то ли из Парижа, то ли с о. Хонсю кто-то привёз японскую точёную фигурку буддистского святого Фукуруджи (Фукурума), которая оказалась с «сюрпризом» – разымалась на две части.</a:t>
            </a:r>
            <a:r>
              <a:rPr lang="en-US" sz="2400" smtClean="0"/>
              <a:t> </a:t>
            </a:r>
            <a:r>
              <a:rPr lang="ru-RU" sz="2400" smtClean="0"/>
              <a:t>  </a:t>
            </a:r>
          </a:p>
        </p:txBody>
      </p:sp>
      <p:pic>
        <p:nvPicPr>
          <p:cNvPr id="15364" name="Picture 4" descr="http://www.kustari.net/galeri/suvenir/s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1428750"/>
            <a:ext cx="3357562" cy="3786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1" descr="246441-5586d884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2250" cy="680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274638"/>
            <a:ext cx="8720137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i="1" dirty="0" smtClean="0">
                <a:solidFill>
                  <a:schemeClr val="tx2">
                    <a:satMod val="130000"/>
                  </a:schemeClr>
                </a:solidFill>
              </a:rPr>
              <a:t>Выставка работ</a:t>
            </a:r>
            <a:endParaRPr lang="ru-RU" i="1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7209" t="7708" r="4683" b="9093"/>
          <a:stretch>
            <a:fillRect/>
          </a:stretch>
        </p:blipFill>
        <p:spPr bwMode="auto">
          <a:xfrm>
            <a:off x="1115616" y="2060848"/>
            <a:ext cx="6842145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1" descr="246441-5586d884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2250" cy="680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214313" y="1447800"/>
            <a:ext cx="8720137" cy="48006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400" smtClean="0"/>
              <a:t>Первым расписал русскую матрёшку более 100 лет назад </a:t>
            </a:r>
          </a:p>
          <a:p>
            <a:pPr>
              <a:buFont typeface="Wingdings 2" pitchFamily="18" charset="2"/>
              <a:buNone/>
            </a:pPr>
            <a:r>
              <a:rPr lang="ru-RU" sz="2400" smtClean="0"/>
              <a:t>С.А. Малютин, а выточил токарь Звёздочкин. </a:t>
            </a:r>
          </a:p>
          <a:p>
            <a:pPr>
              <a:buFont typeface="Wingdings 2" pitchFamily="18" charset="2"/>
              <a:buNone/>
            </a:pPr>
            <a:r>
              <a:rPr lang="ru-RU" sz="2400" smtClean="0"/>
              <a:t>Всем полюбилась весёлая крестьянская девочка. </a:t>
            </a:r>
          </a:p>
          <a:p>
            <a:pPr>
              <a:buFont typeface="Wingdings 2" pitchFamily="18" charset="2"/>
              <a:buNone/>
            </a:pPr>
            <a:r>
              <a:rPr lang="ru-RU" sz="2400" smtClean="0"/>
              <a:t>                         	          Она представляла собой круглолицую</a:t>
            </a:r>
          </a:p>
          <a:p>
            <a:pPr>
              <a:buFont typeface="Wingdings 2" pitchFamily="18" charset="2"/>
              <a:buNone/>
            </a:pPr>
            <a:r>
              <a:rPr lang="ru-RU" sz="2400" smtClean="0"/>
              <a:t>			           крестьянскую девушку в вышитой сорочке, </a:t>
            </a:r>
          </a:p>
          <a:p>
            <a:pPr>
              <a:buFont typeface="Wingdings 2" pitchFamily="18" charset="2"/>
              <a:buNone/>
            </a:pPr>
            <a:r>
              <a:rPr lang="ru-RU" sz="2400" smtClean="0"/>
              <a:t> 			           сарафане и переднике, в цветастом платке,</a:t>
            </a:r>
          </a:p>
          <a:p>
            <a:pPr>
              <a:buFont typeface="Wingdings 2" pitchFamily="18" charset="2"/>
              <a:buNone/>
            </a:pPr>
            <a:r>
              <a:rPr lang="ru-RU" sz="2400" smtClean="0"/>
              <a:t>    			           держащую в руках чёрного петуха.</a:t>
            </a:r>
          </a:p>
          <a:p>
            <a:pPr>
              <a:buFont typeface="Wingdings 2" pitchFamily="18" charset="2"/>
              <a:buNone/>
            </a:pPr>
            <a:r>
              <a:rPr lang="ru-RU" sz="2400" smtClean="0"/>
              <a:t> 				Русскую деревянную куклу назвали</a:t>
            </a:r>
          </a:p>
          <a:p>
            <a:pPr>
              <a:buFont typeface="Wingdings 2" pitchFamily="18" charset="2"/>
              <a:buNone/>
            </a:pPr>
            <a:r>
              <a:rPr lang="ru-RU" sz="2400" smtClean="0"/>
              <a:t>			            матрёшкой.</a:t>
            </a:r>
          </a:p>
          <a:p>
            <a:pPr>
              <a:buFont typeface="Wingdings 2" pitchFamily="18" charset="2"/>
              <a:buNone/>
            </a:pPr>
            <a:endParaRPr lang="ru-RU" sz="2400" smtClean="0"/>
          </a:p>
        </p:txBody>
      </p:sp>
      <p:pic>
        <p:nvPicPr>
          <p:cNvPr id="16387" name="Picture 5" descr="матрешки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38" y="0"/>
            <a:ext cx="1463675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 descr="http://www.actravel.ru/img/1st_matryoshka_malyut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2857500"/>
            <a:ext cx="2214563" cy="3525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1" descr="246441-5586d884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2250" cy="680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142875" y="1447800"/>
            <a:ext cx="4857750" cy="48006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en-US" sz="2600" smtClean="0"/>
          </a:p>
          <a:p>
            <a:pPr>
              <a:buFont typeface="Wingdings 2" pitchFamily="18" charset="2"/>
              <a:buNone/>
            </a:pPr>
            <a:r>
              <a:rPr lang="ru-RU" sz="2600" smtClean="0"/>
              <a:t>Имя Матрёна, Матрёша считалось одним из наиболее распространённых женских имён. </a:t>
            </a:r>
          </a:p>
          <a:p>
            <a:pPr>
              <a:buFont typeface="Wingdings 2" pitchFamily="18" charset="2"/>
              <a:buNone/>
            </a:pPr>
            <a:r>
              <a:rPr lang="ru-RU" sz="2600" smtClean="0"/>
              <a:t>Это имя ассоциировалось с матерью многочисленного семейства, обладавшей хорошим здоровьем и дородной фигурой.</a:t>
            </a:r>
          </a:p>
        </p:txBody>
      </p:sp>
      <p:pic>
        <p:nvPicPr>
          <p:cNvPr id="5" name="Picture 8" descr="Изображение 0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0" y="1285875"/>
            <a:ext cx="3605213" cy="4743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7" descr="509455-d4280922a80f5ce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500188" cy="1347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1" descr="246441-5586d884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2250" cy="680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 bwMode="auto">
          <a:xfrm>
            <a:off x="357188" y="357188"/>
            <a:ext cx="8577262" cy="725487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sz="4000" i="1" smtClean="0">
                <a:effectLst/>
              </a:rPr>
              <a:t>Алгоритм изготовления матрёшки</a:t>
            </a:r>
            <a:br>
              <a:rPr lang="ru-RU" sz="4000" i="1" smtClean="0">
                <a:effectLst/>
              </a:rPr>
            </a:br>
            <a:endParaRPr lang="ru-RU" sz="4000" smtClean="0">
              <a:effectLst/>
            </a:endParaRP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285750" y="1071563"/>
            <a:ext cx="8648700" cy="69532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600" smtClean="0"/>
              <a:t>Чтобы изготовить матрёшку, </a:t>
            </a:r>
            <a:r>
              <a:rPr lang="en-US" sz="2600" smtClean="0"/>
              <a:t> </a:t>
            </a:r>
            <a:r>
              <a:rPr lang="ru-RU" sz="2600" smtClean="0"/>
              <a:t>требуется большое мастерство. </a:t>
            </a:r>
          </a:p>
          <a:p>
            <a:endParaRPr lang="ru-RU" sz="2600" smtClean="0"/>
          </a:p>
        </p:txBody>
      </p:sp>
      <p:sp>
        <p:nvSpPr>
          <p:cNvPr id="18436" name="Прямоугольник 5"/>
          <p:cNvSpPr>
            <a:spLocks noChangeArrowheads="1"/>
          </p:cNvSpPr>
          <p:nvPr/>
        </p:nvSpPr>
        <p:spPr bwMode="auto">
          <a:xfrm>
            <a:off x="5000625" y="2428875"/>
            <a:ext cx="3643313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500">
                <a:latin typeface="Corbel" pitchFamily="34" charset="0"/>
              </a:rPr>
              <a:t>Сначала подбирают подходящий вид древесины. Из-за мягкости в основном выбирают липу, реже ольху или берёзу. </a:t>
            </a:r>
          </a:p>
        </p:txBody>
      </p:sp>
      <p:pic>
        <p:nvPicPr>
          <p:cNvPr id="18437" name="Picture 8" descr="http://www.ya-zemlyak.ru/images/np/mt/real/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2143125"/>
            <a:ext cx="4714875" cy="4286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1" descr="246441-5586d884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2250" cy="680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Содержимое 2"/>
          <p:cNvSpPr>
            <a:spLocks noGrp="1"/>
          </p:cNvSpPr>
          <p:nvPr>
            <p:ph idx="4294967295"/>
          </p:nvPr>
        </p:nvSpPr>
        <p:spPr>
          <a:xfrm>
            <a:off x="1571625" y="428625"/>
            <a:ext cx="7572375" cy="1357313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800" smtClean="0"/>
              <a:t>Затем  надо выточить из дерева заготовку, и чтобы ни сучка, ни трещинки не было.</a:t>
            </a:r>
          </a:p>
          <a:p>
            <a:endParaRPr lang="ru-RU" smtClean="0"/>
          </a:p>
        </p:txBody>
      </p:sp>
      <p:pic>
        <p:nvPicPr>
          <p:cNvPr id="4" name="Рисунок 3" descr="http://img.rian.ru/images/4203/57/420357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2000250"/>
            <a:ext cx="3643312" cy="3686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http://demiart.ru/forum/uploads5/post-145619-12734334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38" y="2000250"/>
            <a:ext cx="3403600" cy="3714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1" descr="246441-5586d884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2250" cy="680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785813"/>
            <a:ext cx="8505825" cy="1071562"/>
          </a:xfrm>
        </p:spPr>
        <p:txBody>
          <a:bodyPr>
            <a:normAutofit fontScale="925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Когда готова каждая кукла, её покрывают крахмальным клеем, чтобы залить все шероховатости.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endParaRPr lang="ru-RU" sz="2800" dirty="0"/>
          </a:p>
        </p:txBody>
      </p:sp>
      <p:pic>
        <p:nvPicPr>
          <p:cNvPr id="19458" name="Picture 2" descr="polhovskiy_maydan.jpg (800×600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63" y="1857375"/>
            <a:ext cx="4429125" cy="4429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7" descr="509455-d4280922a80f5ce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50" y="5510213"/>
            <a:ext cx="1500188" cy="1347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1" descr="246441-5586d884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2250" cy="680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Содержимое 2"/>
          <p:cNvSpPr>
            <a:spLocks noGrp="1"/>
          </p:cNvSpPr>
          <p:nvPr>
            <p:ph idx="4294967295"/>
          </p:nvPr>
        </p:nvSpPr>
        <p:spPr>
          <a:xfrm>
            <a:off x="423863" y="500063"/>
            <a:ext cx="8720137" cy="1195387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2500" smtClean="0"/>
              <a:t>После окончательной сушки и полировки, гладкая поверхность позволяет художнику равномерно нанести краски.</a:t>
            </a:r>
          </a:p>
        </p:txBody>
      </p:sp>
      <p:pic>
        <p:nvPicPr>
          <p:cNvPr id="44034" name="Picture 2" descr="http://900igr.net/datai/izo/Russkaja-matreshka/0014-041-Kogda-gotova-kazhdaja-kukla-ejo-pokryvajut-krakhmalnym-kleem-chtob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38" y="2000250"/>
            <a:ext cx="5429250" cy="4065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1" descr="246441-5586d884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2250" cy="680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Содержимое 2"/>
          <p:cNvSpPr>
            <a:spLocks noGrp="1"/>
          </p:cNvSpPr>
          <p:nvPr>
            <p:ph idx="1"/>
          </p:nvPr>
        </p:nvSpPr>
        <p:spPr>
          <a:xfrm>
            <a:off x="285750" y="1285875"/>
            <a:ext cx="3786188" cy="48006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800" smtClean="0"/>
              <a:t>Яркими весёлыми красками художник распишет матрёшек, словно оденет их в нарядные одежды.</a:t>
            </a:r>
          </a:p>
          <a:p>
            <a:pPr>
              <a:buFont typeface="Wingdings 2" pitchFamily="18" charset="2"/>
              <a:buNone/>
            </a:pPr>
            <a:r>
              <a:rPr lang="ru-RU" sz="2800" smtClean="0"/>
              <a:t>И вот уже улыбается нам русская красавица. </a:t>
            </a:r>
          </a:p>
        </p:txBody>
      </p:sp>
      <p:pic>
        <p:nvPicPr>
          <p:cNvPr id="20482" name="Picture 2" descr="http://www.prodaem.in.ua/images/21715/MATRESHKA_ROMASHKI_TRI-KUKL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857250"/>
            <a:ext cx="4048125" cy="5072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Другая 2">
      <a:dk1>
        <a:sysClr val="windowText" lastClr="000000"/>
      </a:dk1>
      <a:lt1>
        <a:sysClr val="window" lastClr="FFFFFF"/>
      </a:lt1>
      <a:dk2>
        <a:srgbClr val="FA8D3D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781</TotalTime>
  <Words>662</Words>
  <Application>Microsoft Office PowerPoint</Application>
  <PresentationFormat>Экран (4:3)</PresentationFormat>
  <Paragraphs>80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Солнцестояние</vt:lpstr>
      <vt:lpstr>Русская матрёшка</vt:lpstr>
      <vt:lpstr>История  матрёшки</vt:lpstr>
      <vt:lpstr>Слайд 3</vt:lpstr>
      <vt:lpstr>Слайд 4</vt:lpstr>
      <vt:lpstr>Алгоритм изготовления матрёшки </vt:lpstr>
      <vt:lpstr>Слайд 6</vt:lpstr>
      <vt:lpstr>Слайд 7</vt:lpstr>
      <vt:lpstr>Слайд 8</vt:lpstr>
      <vt:lpstr>Слайд 9</vt:lpstr>
      <vt:lpstr>Слайд 10</vt:lpstr>
      <vt:lpstr>Матрёшкины  одежды</vt:lpstr>
      <vt:lpstr>Сергиево-Посадская игрушка – старейшая русская матрёшка</vt:lpstr>
      <vt:lpstr>Семёновская  матрёшка</vt:lpstr>
      <vt:lpstr>Полхов-Майданская матрёшка</vt:lpstr>
      <vt:lpstr>Загорская матрёшка</vt:lpstr>
      <vt:lpstr>Вятская матрёшка</vt:lpstr>
      <vt:lpstr>Слайд 17</vt:lpstr>
      <vt:lpstr>Практическая часть</vt:lpstr>
      <vt:lpstr>Нарисую свою матрёшку</vt:lpstr>
      <vt:lpstr>Выставка работ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Николай</cp:lastModifiedBy>
  <cp:revision>96</cp:revision>
  <dcterms:created xsi:type="dcterms:W3CDTF">2012-06-26T16:21:48Z</dcterms:created>
  <dcterms:modified xsi:type="dcterms:W3CDTF">2020-03-28T10:09:34Z</dcterms:modified>
</cp:coreProperties>
</file>