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81" r:id="rId4"/>
    <p:sldId id="272" r:id="rId5"/>
    <p:sldId id="273" r:id="rId6"/>
    <p:sldId id="274" r:id="rId7"/>
    <p:sldId id="286" r:id="rId8"/>
    <p:sldId id="292" r:id="rId9"/>
    <p:sldId id="275" r:id="rId10"/>
    <p:sldId id="268" r:id="rId11"/>
    <p:sldId id="285" r:id="rId12"/>
    <p:sldId id="283" r:id="rId13"/>
    <p:sldId id="287" r:id="rId14"/>
    <p:sldId id="288" r:id="rId15"/>
    <p:sldId id="289" r:id="rId16"/>
    <p:sldId id="293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4660"/>
  </p:normalViewPr>
  <p:slideViewPr>
    <p:cSldViewPr>
      <p:cViewPr>
        <p:scale>
          <a:sx n="58" d="100"/>
          <a:sy n="58" d="100"/>
        </p:scale>
        <p:origin x="-190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F7359-B00E-4C9D-9575-6D70F6F0673F}" type="doc">
      <dgm:prSet loTypeId="urn:microsoft.com/office/officeart/2005/8/layout/matrix1#1" loCatId="matrix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EA1190EB-68E7-41C4-B7F3-67DDB6B5DEAD}">
      <dgm:prSet phldrT="[Текст]" phldr="1"/>
      <dgm:spPr/>
      <dgm:t>
        <a:bodyPr/>
        <a:lstStyle/>
        <a:p>
          <a:endParaRPr lang="ru-RU" dirty="0"/>
        </a:p>
      </dgm:t>
    </dgm:pt>
    <dgm:pt modelId="{61220758-9F7E-46E9-9AA1-FFEBFEAD1685}" type="parTrans" cxnId="{96346460-6796-4BC3-8CF5-3DBB19612BCF}">
      <dgm:prSet/>
      <dgm:spPr/>
      <dgm:t>
        <a:bodyPr/>
        <a:lstStyle/>
        <a:p>
          <a:endParaRPr lang="ru-RU"/>
        </a:p>
      </dgm:t>
    </dgm:pt>
    <dgm:pt modelId="{8CE94D67-2F09-4AEB-A747-A464FB1F1922}" type="sibTrans" cxnId="{96346460-6796-4BC3-8CF5-3DBB19612BCF}">
      <dgm:prSet/>
      <dgm:spPr/>
      <dgm:t>
        <a:bodyPr/>
        <a:lstStyle/>
        <a:p>
          <a:endParaRPr lang="ru-RU"/>
        </a:p>
      </dgm:t>
    </dgm:pt>
    <dgm:pt modelId="{12B99A60-3DB0-4CC9-AFC9-859BE9C939B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Для заголовков – не менее 24</a:t>
          </a:r>
        </a:p>
        <a:p>
          <a:endParaRPr lang="ru-RU" sz="2000" b="1" i="1" dirty="0" smtClean="0">
            <a:solidFill>
              <a:schemeClr val="tx1"/>
            </a:solidFill>
            <a:latin typeface="Franklin Gothic Medium" panose="020B0603020102020204" pitchFamily="34" charset="0"/>
            <a:cs typeface="Times New Roman" panose="02020603050405020304" pitchFamily="18" charset="0"/>
          </a:endParaRPr>
        </a:p>
      </dgm:t>
    </dgm:pt>
    <dgm:pt modelId="{7E4C4B41-5014-4054-8F31-AC862B2C10D9}" type="parTrans" cxnId="{D1CFDDDE-7D0F-407B-96F0-DCB5D4734882}">
      <dgm:prSet/>
      <dgm:spPr/>
      <dgm:t>
        <a:bodyPr/>
        <a:lstStyle/>
        <a:p>
          <a:endParaRPr lang="ru-RU"/>
        </a:p>
      </dgm:t>
    </dgm:pt>
    <dgm:pt modelId="{11E12EC3-51F9-4E5E-A44B-28A87F84975A}" type="sibTrans" cxnId="{D1CFDDDE-7D0F-407B-96F0-DCB5D4734882}">
      <dgm:prSet/>
      <dgm:spPr/>
      <dgm:t>
        <a:bodyPr/>
        <a:lstStyle/>
        <a:p>
          <a:endParaRPr lang="ru-RU"/>
        </a:p>
      </dgm:t>
    </dgm:pt>
    <dgm:pt modelId="{250D8623-52AE-473D-B1A9-E51F26B258FE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Monotype Corsiva" panose="03010101010201010101" pitchFamily="66" charset="0"/>
            </a:rPr>
            <a:t>Для информации - не менее 18</a:t>
          </a:r>
          <a:endParaRPr lang="ru-RU" sz="2400" b="1" i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EDE5D9E-0927-465E-950C-D555D1F5037C}" type="parTrans" cxnId="{0F295C44-55AD-446E-9FB1-06E8A05934D1}">
      <dgm:prSet/>
      <dgm:spPr/>
      <dgm:t>
        <a:bodyPr/>
        <a:lstStyle/>
        <a:p>
          <a:endParaRPr lang="ru-RU"/>
        </a:p>
      </dgm:t>
    </dgm:pt>
    <dgm:pt modelId="{CDB4DDFD-6D87-404D-B5D0-2EDBCBF0F391}" type="sibTrans" cxnId="{0F295C44-55AD-446E-9FB1-06E8A05934D1}">
      <dgm:prSet/>
      <dgm:spPr/>
      <dgm:t>
        <a:bodyPr/>
        <a:lstStyle/>
        <a:p>
          <a:endParaRPr lang="ru-RU"/>
        </a:p>
      </dgm:t>
    </dgm:pt>
    <dgm:pt modelId="{54CB7ABD-2E0E-4FC2-8F82-A999A2D6F8FE}">
      <dgm:prSet phldrT="[Текст]" custT="1"/>
      <dgm:spPr/>
      <dgm:t>
        <a:bodyPr/>
        <a:lstStyle/>
        <a:p>
          <a:endParaRPr lang="ru-RU"/>
        </a:p>
      </dgm:t>
    </dgm:pt>
    <dgm:pt modelId="{11C3BA85-08F6-41B8-9D8B-ED32F6719493}" type="parTrans" cxnId="{01542A7E-1FB5-445A-965B-54DE3FEAA30E}">
      <dgm:prSet/>
      <dgm:spPr/>
      <dgm:t>
        <a:bodyPr/>
        <a:lstStyle/>
        <a:p>
          <a:endParaRPr lang="ru-RU"/>
        </a:p>
      </dgm:t>
    </dgm:pt>
    <dgm:pt modelId="{97C7E6E9-B192-4FD1-AAFF-7DC692429AFC}" type="sibTrans" cxnId="{01542A7E-1FB5-445A-965B-54DE3FEAA30E}">
      <dgm:prSet/>
      <dgm:spPr/>
      <dgm:t>
        <a:bodyPr/>
        <a:lstStyle/>
        <a:p>
          <a:endParaRPr lang="ru-RU"/>
        </a:p>
      </dgm:t>
    </dgm:pt>
    <dgm:pt modelId="{D52F05F5-AE3B-48C4-91AB-94B236292593}">
      <dgm:prSet custT="1"/>
      <dgm:spPr/>
      <dgm:t>
        <a:bodyPr/>
        <a:lstStyle/>
        <a:p>
          <a:endParaRPr lang="ru-RU"/>
        </a:p>
      </dgm:t>
    </dgm:pt>
    <dgm:pt modelId="{3B5C979B-C38E-4884-BF80-D42DE8E9101B}" type="parTrans" cxnId="{815289BA-90A3-4858-88A0-443CA5CE2E5A}">
      <dgm:prSet/>
      <dgm:spPr/>
      <dgm:t>
        <a:bodyPr/>
        <a:lstStyle/>
        <a:p>
          <a:endParaRPr lang="ru-RU"/>
        </a:p>
      </dgm:t>
    </dgm:pt>
    <dgm:pt modelId="{F2B0F5AA-672A-471C-8C0A-3B20CD0DA0BA}" type="sibTrans" cxnId="{815289BA-90A3-4858-88A0-443CA5CE2E5A}">
      <dgm:prSet/>
      <dgm:spPr/>
      <dgm:t>
        <a:bodyPr/>
        <a:lstStyle/>
        <a:p>
          <a:endParaRPr lang="ru-RU"/>
        </a:p>
      </dgm:t>
    </dgm:pt>
    <dgm:pt modelId="{4067EF9D-88A9-4C45-B170-DCA1A5B1075B}">
      <dgm:prSet custT="1"/>
      <dgm:spPr/>
      <dgm:t>
        <a:bodyPr/>
        <a:lstStyle/>
        <a:p>
          <a:endParaRPr lang="ru-RU"/>
        </a:p>
      </dgm:t>
    </dgm:pt>
    <dgm:pt modelId="{478CD904-DF8C-4B65-B981-13703E5D3A8B}" type="parTrans" cxnId="{06B1C951-6195-4F2A-B12B-68CB49285862}">
      <dgm:prSet/>
      <dgm:spPr/>
      <dgm:t>
        <a:bodyPr/>
        <a:lstStyle/>
        <a:p>
          <a:endParaRPr lang="ru-RU"/>
        </a:p>
      </dgm:t>
    </dgm:pt>
    <dgm:pt modelId="{06AC0973-7E18-4A1F-BD72-7B14D2101E00}" type="sibTrans" cxnId="{06B1C951-6195-4F2A-B12B-68CB49285862}">
      <dgm:prSet/>
      <dgm:spPr/>
      <dgm:t>
        <a:bodyPr/>
        <a:lstStyle/>
        <a:p>
          <a:endParaRPr lang="ru-RU"/>
        </a:p>
      </dgm:t>
    </dgm:pt>
    <dgm:pt modelId="{2B7F917D-6672-4567-9020-0C3F13E52C7A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Monotype Corsiva" panose="03010101010201010101" pitchFamily="66" charset="0"/>
            </a:rPr>
            <a:t>Не смешивайте разные типы шрифтов в одной презентации.</a:t>
          </a:r>
          <a:endParaRPr lang="ru-RU" sz="2400" b="1" i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9FC86D0-AEF9-4672-9FC5-33C66C26A0C5}" type="parTrans" cxnId="{7C3F4E9F-293E-4AD6-9BE8-D22CAFA8DD58}">
      <dgm:prSet/>
      <dgm:spPr/>
      <dgm:t>
        <a:bodyPr/>
        <a:lstStyle/>
        <a:p>
          <a:endParaRPr lang="ru-RU"/>
        </a:p>
      </dgm:t>
    </dgm:pt>
    <dgm:pt modelId="{AEB30965-D97D-49E9-ABDC-D412DA533D64}" type="sibTrans" cxnId="{7C3F4E9F-293E-4AD6-9BE8-D22CAFA8DD58}">
      <dgm:prSet/>
      <dgm:spPr/>
      <dgm:t>
        <a:bodyPr/>
        <a:lstStyle/>
        <a:p>
          <a:endParaRPr lang="ru-RU"/>
        </a:p>
      </dgm:t>
    </dgm:pt>
    <dgm:pt modelId="{04E8D70E-B6E4-46BD-AD36-F492B8D464C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Monotype Corsiva" panose="03010101010201010101" pitchFamily="66" charset="0"/>
            </a:rPr>
            <a:t>Для выделения информации следует использовать жирный шрифт, курсив</a:t>
          </a:r>
          <a:endParaRPr lang="ru-RU" sz="2400" b="1" i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742831E-A3E7-490D-AD22-AD242DC4B2BD}" type="parTrans" cxnId="{AB22F18E-1843-40A2-BDD7-9836F71BEC05}">
      <dgm:prSet/>
      <dgm:spPr/>
      <dgm:t>
        <a:bodyPr/>
        <a:lstStyle/>
        <a:p>
          <a:endParaRPr lang="ru-RU"/>
        </a:p>
      </dgm:t>
    </dgm:pt>
    <dgm:pt modelId="{295DD75D-27F8-41EB-834D-491FB03552C0}" type="sibTrans" cxnId="{AB22F18E-1843-40A2-BDD7-9836F71BEC05}">
      <dgm:prSet/>
      <dgm:spPr/>
      <dgm:t>
        <a:bodyPr/>
        <a:lstStyle/>
        <a:p>
          <a:endParaRPr lang="ru-RU"/>
        </a:p>
      </dgm:t>
    </dgm:pt>
    <dgm:pt modelId="{AF4E0519-6A7A-482D-B789-4928138A00EE}">
      <dgm:prSet custT="1"/>
      <dgm:spPr/>
      <dgm:t>
        <a:bodyPr/>
        <a:lstStyle/>
        <a:p>
          <a:endParaRPr lang="ru-RU"/>
        </a:p>
      </dgm:t>
    </dgm:pt>
    <dgm:pt modelId="{D4880635-9DC6-46E3-82D2-71435E650835}" type="parTrans" cxnId="{FCFC465E-8317-4278-862B-FE2DC3DBA28A}">
      <dgm:prSet/>
      <dgm:spPr/>
      <dgm:t>
        <a:bodyPr/>
        <a:lstStyle/>
        <a:p>
          <a:endParaRPr lang="ru-RU"/>
        </a:p>
      </dgm:t>
    </dgm:pt>
    <dgm:pt modelId="{C47A451A-EC20-4664-BBB4-CEFD4557A763}" type="sibTrans" cxnId="{FCFC465E-8317-4278-862B-FE2DC3DBA28A}">
      <dgm:prSet/>
      <dgm:spPr/>
      <dgm:t>
        <a:bodyPr/>
        <a:lstStyle/>
        <a:p>
          <a:endParaRPr lang="ru-RU"/>
        </a:p>
      </dgm:t>
    </dgm:pt>
    <dgm:pt modelId="{7BA3AA01-7858-4101-BD21-1A37C202AD34}" type="pres">
      <dgm:prSet presAssocID="{18FF7359-B00E-4C9D-9575-6D70F6F067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2C63-FA7E-4520-B1C5-9AE62B18C7D9}" type="pres">
      <dgm:prSet presAssocID="{18FF7359-B00E-4C9D-9575-6D70F6F0673F}" presName="matrix" presStyleCnt="0"/>
      <dgm:spPr/>
    </dgm:pt>
    <dgm:pt modelId="{A184B07A-3D54-48C7-B758-D18C4045C56C}" type="pres">
      <dgm:prSet presAssocID="{18FF7359-B00E-4C9D-9575-6D70F6F0673F}" presName="tile1" presStyleLbl="node1" presStyleIdx="0" presStyleCnt="4" custScaleY="119035" custLinFactNeighborX="-810" custLinFactNeighborY="-3544"/>
      <dgm:spPr/>
      <dgm:t>
        <a:bodyPr/>
        <a:lstStyle/>
        <a:p>
          <a:endParaRPr lang="ru-RU"/>
        </a:p>
      </dgm:t>
    </dgm:pt>
    <dgm:pt modelId="{886AC7E7-C7BE-4760-A6C7-F01DB46F8C84}" type="pres">
      <dgm:prSet presAssocID="{18FF7359-B00E-4C9D-9575-6D70F6F067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44969-07CE-4702-B1BC-DBB176DF313C}" type="pres">
      <dgm:prSet presAssocID="{18FF7359-B00E-4C9D-9575-6D70F6F0673F}" presName="tile2" presStyleLbl="node1" presStyleIdx="1" presStyleCnt="4" custScaleY="116362" custLinFactNeighborX="776" custLinFactNeighborY="-6013"/>
      <dgm:spPr/>
      <dgm:t>
        <a:bodyPr/>
        <a:lstStyle/>
        <a:p>
          <a:endParaRPr lang="ru-RU"/>
        </a:p>
      </dgm:t>
    </dgm:pt>
    <dgm:pt modelId="{A73D86A1-AB61-45BE-869F-F5170C4C65A4}" type="pres">
      <dgm:prSet presAssocID="{18FF7359-B00E-4C9D-9575-6D70F6F067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6C36C-D04F-4566-B035-964650F0FFD1}" type="pres">
      <dgm:prSet presAssocID="{18FF7359-B00E-4C9D-9575-6D70F6F0673F}" presName="tile3" presStyleLbl="node1" presStyleIdx="2" presStyleCnt="4" custLinFactNeighborX="776" custLinFactNeighborY="-750"/>
      <dgm:spPr/>
      <dgm:t>
        <a:bodyPr/>
        <a:lstStyle/>
        <a:p>
          <a:endParaRPr lang="ru-RU"/>
        </a:p>
      </dgm:t>
    </dgm:pt>
    <dgm:pt modelId="{3B5412B3-4C5B-44AF-84E1-613CF88AE5B6}" type="pres">
      <dgm:prSet presAssocID="{18FF7359-B00E-4C9D-9575-6D70F6F067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1F90C-81A5-4B8B-99DA-0657AD3C0FE2}" type="pres">
      <dgm:prSet presAssocID="{18FF7359-B00E-4C9D-9575-6D70F6F0673F}" presName="tile4" presStyleLbl="node1" presStyleIdx="3" presStyleCnt="4"/>
      <dgm:spPr/>
      <dgm:t>
        <a:bodyPr/>
        <a:lstStyle/>
        <a:p>
          <a:endParaRPr lang="ru-RU"/>
        </a:p>
      </dgm:t>
    </dgm:pt>
    <dgm:pt modelId="{FA254783-5F5A-4CD5-B702-3D9D915BF35E}" type="pres">
      <dgm:prSet presAssocID="{18FF7359-B00E-4C9D-9575-6D70F6F067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64665-96CF-4812-96A3-6C43FE0A60BF}" type="pres">
      <dgm:prSet presAssocID="{18FF7359-B00E-4C9D-9575-6D70F6F067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5025A-135A-41BD-9575-F7E5A94B1782}" type="presOf" srcId="{12B99A60-3DB0-4CC9-AFC9-859BE9C939B7}" destId="{886AC7E7-C7BE-4760-A6C7-F01DB46F8C84}" srcOrd="1" destOrd="0" presId="urn:microsoft.com/office/officeart/2005/8/layout/matrix1#1"/>
    <dgm:cxn modelId="{D1CFDDDE-7D0F-407B-96F0-DCB5D4734882}" srcId="{EA1190EB-68E7-41C4-B7F3-67DDB6B5DEAD}" destId="{12B99A60-3DB0-4CC9-AFC9-859BE9C939B7}" srcOrd="0" destOrd="0" parTransId="{7E4C4B41-5014-4054-8F31-AC862B2C10D9}" sibTransId="{11E12EC3-51F9-4E5E-A44B-28A87F84975A}"/>
    <dgm:cxn modelId="{0F295C44-55AD-446E-9FB1-06E8A05934D1}" srcId="{EA1190EB-68E7-41C4-B7F3-67DDB6B5DEAD}" destId="{250D8623-52AE-473D-B1A9-E51F26B258FE}" srcOrd="1" destOrd="0" parTransId="{6EDE5D9E-0927-465E-950C-D555D1F5037C}" sibTransId="{CDB4DDFD-6D87-404D-B5D0-2EDBCBF0F391}"/>
    <dgm:cxn modelId="{03DF8B1A-587C-4C72-8562-E3F1634EE838}" type="presOf" srcId="{12B99A60-3DB0-4CC9-AFC9-859BE9C939B7}" destId="{A184B07A-3D54-48C7-B758-D18C4045C56C}" srcOrd="0" destOrd="0" presId="urn:microsoft.com/office/officeart/2005/8/layout/matrix1#1"/>
    <dgm:cxn modelId="{4CF43AEC-BDC6-44EE-8602-DAA9557246BD}" type="presOf" srcId="{04E8D70E-B6E4-46BD-AD36-F492B8D464C2}" destId="{3571F90C-81A5-4B8B-99DA-0657AD3C0FE2}" srcOrd="0" destOrd="0" presId="urn:microsoft.com/office/officeart/2005/8/layout/matrix1#1"/>
    <dgm:cxn modelId="{66B10A10-50FE-4CA1-B722-5A8F824000B4}" type="presOf" srcId="{250D8623-52AE-473D-B1A9-E51F26B258FE}" destId="{D9344969-07CE-4702-B1BC-DBB176DF313C}" srcOrd="0" destOrd="0" presId="urn:microsoft.com/office/officeart/2005/8/layout/matrix1#1"/>
    <dgm:cxn modelId="{54E8FC8A-0DDF-4374-A174-49D18882C00C}" type="presOf" srcId="{18FF7359-B00E-4C9D-9575-6D70F6F0673F}" destId="{7BA3AA01-7858-4101-BD21-1A37C202AD34}" srcOrd="0" destOrd="0" presId="urn:microsoft.com/office/officeart/2005/8/layout/matrix1#1"/>
    <dgm:cxn modelId="{AB22F18E-1843-40A2-BDD7-9836F71BEC05}" srcId="{EA1190EB-68E7-41C4-B7F3-67DDB6B5DEAD}" destId="{04E8D70E-B6E4-46BD-AD36-F492B8D464C2}" srcOrd="3" destOrd="0" parTransId="{2742831E-A3E7-490D-AD22-AD242DC4B2BD}" sibTransId="{295DD75D-27F8-41EB-834D-491FB03552C0}"/>
    <dgm:cxn modelId="{FCFC465E-8317-4278-862B-FE2DC3DBA28A}" srcId="{EA1190EB-68E7-41C4-B7F3-67DDB6B5DEAD}" destId="{AF4E0519-6A7A-482D-B789-4928138A00EE}" srcOrd="4" destOrd="0" parTransId="{D4880635-9DC6-46E3-82D2-71435E650835}" sibTransId="{C47A451A-EC20-4664-BBB4-CEFD4557A763}"/>
    <dgm:cxn modelId="{96346460-6796-4BC3-8CF5-3DBB19612BCF}" srcId="{18FF7359-B00E-4C9D-9575-6D70F6F0673F}" destId="{EA1190EB-68E7-41C4-B7F3-67DDB6B5DEAD}" srcOrd="0" destOrd="0" parTransId="{61220758-9F7E-46E9-9AA1-FFEBFEAD1685}" sibTransId="{8CE94D67-2F09-4AEB-A747-A464FB1F1922}"/>
    <dgm:cxn modelId="{05C53216-C1EF-4C73-A84A-9468BF823C74}" type="presOf" srcId="{250D8623-52AE-473D-B1A9-E51F26B258FE}" destId="{A73D86A1-AB61-45BE-869F-F5170C4C65A4}" srcOrd="1" destOrd="0" presId="urn:microsoft.com/office/officeart/2005/8/layout/matrix1#1"/>
    <dgm:cxn modelId="{815289BA-90A3-4858-88A0-443CA5CE2E5A}" srcId="{54CB7ABD-2E0E-4FC2-8F82-A999A2D6F8FE}" destId="{D52F05F5-AE3B-48C4-91AB-94B236292593}" srcOrd="0" destOrd="0" parTransId="{3B5C979B-C38E-4884-BF80-D42DE8E9101B}" sibTransId="{F2B0F5AA-672A-471C-8C0A-3B20CD0DA0BA}"/>
    <dgm:cxn modelId="{01542A7E-1FB5-445A-965B-54DE3FEAA30E}" srcId="{18FF7359-B00E-4C9D-9575-6D70F6F0673F}" destId="{54CB7ABD-2E0E-4FC2-8F82-A999A2D6F8FE}" srcOrd="1" destOrd="0" parTransId="{11C3BA85-08F6-41B8-9D8B-ED32F6719493}" sibTransId="{97C7E6E9-B192-4FD1-AAFF-7DC692429AFC}"/>
    <dgm:cxn modelId="{80812A66-6532-4C3E-ADAF-DA1D4C1DF3C8}" type="presOf" srcId="{2B7F917D-6672-4567-9020-0C3F13E52C7A}" destId="{3B5412B3-4C5B-44AF-84E1-613CF88AE5B6}" srcOrd="1" destOrd="0" presId="urn:microsoft.com/office/officeart/2005/8/layout/matrix1#1"/>
    <dgm:cxn modelId="{754D5333-EF04-4C9B-923C-EB603EAB794F}" type="presOf" srcId="{EA1190EB-68E7-41C4-B7F3-67DDB6B5DEAD}" destId="{98364665-96CF-4812-96A3-6C43FE0A60BF}" srcOrd="0" destOrd="0" presId="urn:microsoft.com/office/officeart/2005/8/layout/matrix1#1"/>
    <dgm:cxn modelId="{F6ADE17D-FC9C-43B7-81BA-CB9DC8CDA2CD}" type="presOf" srcId="{2B7F917D-6672-4567-9020-0C3F13E52C7A}" destId="{0566C36C-D04F-4566-B035-964650F0FFD1}" srcOrd="0" destOrd="0" presId="urn:microsoft.com/office/officeart/2005/8/layout/matrix1#1"/>
    <dgm:cxn modelId="{A603AB3A-7171-4BBE-908D-DF761C4A8368}" type="presOf" srcId="{04E8D70E-B6E4-46BD-AD36-F492B8D464C2}" destId="{FA254783-5F5A-4CD5-B702-3D9D915BF35E}" srcOrd="1" destOrd="0" presId="urn:microsoft.com/office/officeart/2005/8/layout/matrix1#1"/>
    <dgm:cxn modelId="{7C3F4E9F-293E-4AD6-9BE8-D22CAFA8DD58}" srcId="{EA1190EB-68E7-41C4-B7F3-67DDB6B5DEAD}" destId="{2B7F917D-6672-4567-9020-0C3F13E52C7A}" srcOrd="2" destOrd="0" parTransId="{19FC86D0-AEF9-4672-9FC5-33C66C26A0C5}" sibTransId="{AEB30965-D97D-49E9-ABDC-D412DA533D64}"/>
    <dgm:cxn modelId="{06B1C951-6195-4F2A-B12B-68CB49285862}" srcId="{54CB7ABD-2E0E-4FC2-8F82-A999A2D6F8FE}" destId="{4067EF9D-88A9-4C45-B170-DCA1A5B1075B}" srcOrd="1" destOrd="0" parTransId="{478CD904-DF8C-4B65-B981-13703E5D3A8B}" sibTransId="{06AC0973-7E18-4A1F-BD72-7B14D2101E00}"/>
    <dgm:cxn modelId="{22890184-6950-49FD-8D5F-3584ED36DF33}" type="presParOf" srcId="{7BA3AA01-7858-4101-BD21-1A37C202AD34}" destId="{CBE72C63-FA7E-4520-B1C5-9AE62B18C7D9}" srcOrd="0" destOrd="0" presId="urn:microsoft.com/office/officeart/2005/8/layout/matrix1#1"/>
    <dgm:cxn modelId="{8B038F2A-CB26-4C19-A3A0-F40E3D05C37A}" type="presParOf" srcId="{CBE72C63-FA7E-4520-B1C5-9AE62B18C7D9}" destId="{A184B07A-3D54-48C7-B758-D18C4045C56C}" srcOrd="0" destOrd="0" presId="urn:microsoft.com/office/officeart/2005/8/layout/matrix1#1"/>
    <dgm:cxn modelId="{147A5A1F-BA68-4FD8-AD93-74BDCB4DBB72}" type="presParOf" srcId="{CBE72C63-FA7E-4520-B1C5-9AE62B18C7D9}" destId="{886AC7E7-C7BE-4760-A6C7-F01DB46F8C84}" srcOrd="1" destOrd="0" presId="urn:microsoft.com/office/officeart/2005/8/layout/matrix1#1"/>
    <dgm:cxn modelId="{D285B75E-995A-4277-AAAE-2740786551AA}" type="presParOf" srcId="{CBE72C63-FA7E-4520-B1C5-9AE62B18C7D9}" destId="{D9344969-07CE-4702-B1BC-DBB176DF313C}" srcOrd="2" destOrd="0" presId="urn:microsoft.com/office/officeart/2005/8/layout/matrix1#1"/>
    <dgm:cxn modelId="{A5868484-1690-4F0F-9026-1000B6587FC1}" type="presParOf" srcId="{CBE72C63-FA7E-4520-B1C5-9AE62B18C7D9}" destId="{A73D86A1-AB61-45BE-869F-F5170C4C65A4}" srcOrd="3" destOrd="0" presId="urn:microsoft.com/office/officeart/2005/8/layout/matrix1#1"/>
    <dgm:cxn modelId="{29A80B49-B5ED-4F35-9A16-7C91EF7EC4FF}" type="presParOf" srcId="{CBE72C63-FA7E-4520-B1C5-9AE62B18C7D9}" destId="{0566C36C-D04F-4566-B035-964650F0FFD1}" srcOrd="4" destOrd="0" presId="urn:microsoft.com/office/officeart/2005/8/layout/matrix1#1"/>
    <dgm:cxn modelId="{6CA22E69-07CB-4CBC-B862-568AE62A9C6C}" type="presParOf" srcId="{CBE72C63-FA7E-4520-B1C5-9AE62B18C7D9}" destId="{3B5412B3-4C5B-44AF-84E1-613CF88AE5B6}" srcOrd="5" destOrd="0" presId="urn:microsoft.com/office/officeart/2005/8/layout/matrix1#1"/>
    <dgm:cxn modelId="{4F9DDF9C-130C-42BB-9B92-03E5169A9065}" type="presParOf" srcId="{CBE72C63-FA7E-4520-B1C5-9AE62B18C7D9}" destId="{3571F90C-81A5-4B8B-99DA-0657AD3C0FE2}" srcOrd="6" destOrd="0" presId="urn:microsoft.com/office/officeart/2005/8/layout/matrix1#1"/>
    <dgm:cxn modelId="{EB062FC9-E5A2-4820-93CB-234422E1FC50}" type="presParOf" srcId="{CBE72C63-FA7E-4520-B1C5-9AE62B18C7D9}" destId="{FA254783-5F5A-4CD5-B702-3D9D915BF35E}" srcOrd="7" destOrd="0" presId="urn:microsoft.com/office/officeart/2005/8/layout/matrix1#1"/>
    <dgm:cxn modelId="{3960C691-0BA1-4869-B751-6ADB781954B6}" type="presParOf" srcId="{7BA3AA01-7858-4101-BD21-1A37C202AD34}" destId="{98364665-96CF-4812-96A3-6C43FE0A60BF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B07A-3D54-48C7-B758-D18C4045C56C}">
      <dsp:nvSpPr>
        <dsp:cNvPr id="0" name=""/>
        <dsp:cNvSpPr/>
      </dsp:nvSpPr>
      <dsp:spPr>
        <a:xfrm rot="16200000">
          <a:off x="-14688" y="-108338"/>
          <a:ext cx="3077376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Для заголовков – не менее 24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chemeClr val="tx1"/>
            </a:solidFill>
            <a:latin typeface="Franklin Gothic Medium" panose="020B0603020102020204" pitchFamily="34" charset="0"/>
            <a:cs typeface="Times New Roman" panose="02020603050405020304" pitchFamily="18" charset="0"/>
          </a:endParaRPr>
        </a:p>
      </dsp:txBody>
      <dsp:txXfrm rot="5400000">
        <a:off x="-1" y="-123026"/>
        <a:ext cx="3048000" cy="2308032"/>
      </dsp:txXfrm>
    </dsp:sp>
    <dsp:sp modelId="{D9344969-07CE-4702-B1BC-DBB176DF313C}">
      <dsp:nvSpPr>
        <dsp:cNvPr id="0" name=""/>
        <dsp:cNvSpPr/>
      </dsp:nvSpPr>
      <dsp:spPr>
        <a:xfrm>
          <a:off x="3048000" y="-88474"/>
          <a:ext cx="3048000" cy="3008272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Для информации - не менее 18</a:t>
          </a:r>
          <a:endParaRPr lang="ru-RU" sz="2400" b="1" i="1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3048000" y="-88474"/>
        <a:ext cx="3048000" cy="2256204"/>
      </dsp:txXfrm>
    </dsp:sp>
    <dsp:sp modelId="{0566C36C-D04F-4566-B035-964650F0FFD1}">
      <dsp:nvSpPr>
        <dsp:cNvPr id="0" name=""/>
        <dsp:cNvSpPr/>
      </dsp:nvSpPr>
      <dsp:spPr>
        <a:xfrm rot="10800000">
          <a:off x="23652" y="2688907"/>
          <a:ext cx="3048000" cy="2585270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Не смешивайте разные типы шрифтов в одной презентации.</a:t>
          </a:r>
          <a:endParaRPr lang="ru-RU" sz="2400" b="1" i="1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10800000">
        <a:off x="23652" y="3335225"/>
        <a:ext cx="3048000" cy="1938952"/>
      </dsp:txXfrm>
    </dsp:sp>
    <dsp:sp modelId="{3571F90C-81A5-4B8B-99DA-0657AD3C0FE2}">
      <dsp:nvSpPr>
        <dsp:cNvPr id="0" name=""/>
        <dsp:cNvSpPr/>
      </dsp:nvSpPr>
      <dsp:spPr>
        <a:xfrm rot="5400000">
          <a:off x="3279364" y="2476932"/>
          <a:ext cx="2585270" cy="30480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Для выделения информации следует использовать жирный шрифт, курсив</a:t>
          </a:r>
          <a:endParaRPr lang="ru-RU" sz="2400" b="1" i="1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-5400000">
        <a:off x="3047999" y="3354615"/>
        <a:ext cx="3048000" cy="1938952"/>
      </dsp:txXfrm>
    </dsp:sp>
    <dsp:sp modelId="{98364665-96CF-4812-96A3-6C43FE0A60BF}">
      <dsp:nvSpPr>
        <dsp:cNvPr id="0" name=""/>
        <dsp:cNvSpPr/>
      </dsp:nvSpPr>
      <dsp:spPr>
        <a:xfrm>
          <a:off x="2133600" y="1938952"/>
          <a:ext cx="1828800" cy="129263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2196701" y="2002053"/>
        <a:ext cx="1702598" cy="11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C2024-75F6-4DBB-BA6F-EADEB0F1B9C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21843-42A6-4BCD-BDA8-B320F010D0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1843-42A6-4BCD-BDA8-B320F010D0A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A149-C446-470A-A9A8-D3119285D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AD00-D0D7-4D53-9F14-F040509F1328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B03D-DA94-473D-A35C-1F0E733E0B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2956-D60C-4518-9D14-FF70D97985E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3F4F-07E8-4354-B950-5078F3D02D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DCC8-5B34-490B-838C-D81E25502CDF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621F-913A-4D65-B56E-7B10591156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956F-7C97-4B02-9693-1C0A0B6C473C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12F5-F6A5-4BFE-8D49-8AA25F1EFD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A532-D929-4C91-B5ED-A519832C7018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1AE3-B9D1-4517-AB5D-2CCDD9A0F0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25E3-002D-4C28-96E5-DB967615A88F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A2F3-FD00-4497-8C4C-95AC861A19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D752-9011-4739-8B14-7A09A3461AE6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5EEE-8BEF-4DB1-8431-643C95C96A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F674-5013-4D03-86D8-D463E0BD906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AB7B-B811-4A9D-954F-4164D0FEF8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9154-59C3-4591-A609-27E0A517F0F8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CC42-7DE8-4039-8D22-5B129C6CC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45A3-2194-4C38-A2E4-25BE666E7CA0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F6EF-7867-44FC-AD47-98ABA721E8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7481-A5C4-4842-B85A-3747285FFB0C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24E7-6455-45AA-897E-1D5360F3B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9ADE-9A98-47FD-B663-98F4858CA655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5B4E-C70C-47BA-BF9E-096D2B41BB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0A08-1817-407B-89BC-A0448DDC3B5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543C-4802-436F-BE68-0413A5CE1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BF39-19F5-4AA5-A8E1-47F613E5842C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DB5B-D705-4618-BA66-F60127565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9BA0-94D9-44E2-B56C-9960159D245C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AFF8-8687-4301-8425-2DEB0AC228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52D4-42B9-4AC6-A29C-CAC7E24A567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16F6-3720-4161-9806-14F5EC8FCA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0AF2-E1BA-4C36-969B-659A0F065E1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860B-A341-473E-8266-8BFF5C4EF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7797-1912-468D-9273-95BE35B08BF5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9757-B7B8-4E98-B60D-CFE7FD3BB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31B2-C704-4DC3-A589-A72F06CC5B26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9EC4-0CE9-42C9-96C2-600B30CF8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5E90-E4E8-4F54-9294-913B5541A7D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5771-AA5A-4617-A2F5-68DEA846F0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120E-6B01-4C3F-AA49-F0C9D980FE0A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F6E4-8EF4-43C3-9AB7-CB766D347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398F-D3D4-4C6D-A23F-5B6ED04C6AA9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E3-25B5-4F1D-8080-A78B19C1F4E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BE30-36EC-4A94-AE31-19D88671E3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C1C5C-8AE9-482A-B02C-EA48B71BC0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E4C69-63E0-41B8-BCA7-064F6FA1C91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8DCC7-A4A2-49F7-92F6-53712C9FAF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DA4D7C-D0C5-49FF-BA49-77E312BE75A4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rot="183360">
            <a:off x="2191432" y="1874444"/>
            <a:ext cx="6553200" cy="1470025"/>
          </a:xfrm>
        </p:spPr>
        <p:txBody>
          <a:bodyPr/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Презентация проекта как заключительный этап проектной деятельности</a:t>
            </a:r>
            <a:endParaRPr lang="ru-RU" altLang="ru-RU" sz="40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 rot="183360">
            <a:off x="2153990" y="4652373"/>
            <a:ext cx="5408276" cy="127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Подготовила: </a:t>
            </a:r>
          </a:p>
          <a:p>
            <a:pPr eaLnBrk="1" hangingPunct="1"/>
            <a:r>
              <a:rPr lang="ru-RU" altLang="ru-RU" sz="1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Воспитатель Тупицына Инга Владимировна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" y="7680"/>
            <a:ext cx="9127624" cy="6857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26255" y="306896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Использование цвета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 На </a:t>
            </a:r>
            <a:r>
              <a:rPr lang="ru-RU" sz="2400" dirty="0">
                <a:latin typeface="Monotype Corsiva" panose="03010101010201010101" pitchFamily="66" charset="0"/>
              </a:rPr>
              <a:t>одном слайде рекомендуется использовать не более трех цветов: один для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фона, один для заголовка, один для текста.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 Для </a:t>
            </a:r>
            <a:r>
              <a:rPr lang="ru-RU" sz="2400" dirty="0">
                <a:latin typeface="Monotype Corsiva" panose="03010101010201010101" pitchFamily="66" charset="0"/>
              </a:rPr>
              <a:t>фона и текста используйте контрастные цвета.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 Текст </a:t>
            </a:r>
            <a:r>
              <a:rPr lang="ru-RU" sz="2400" dirty="0">
                <a:latin typeface="Monotype Corsiva" panose="03010101010201010101" pitchFamily="66" charset="0"/>
              </a:rPr>
              <a:t>должен быть выровнен, не наползать на рисунки.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 Заголовки </a:t>
            </a:r>
            <a:r>
              <a:rPr lang="ru-RU" sz="2400" dirty="0">
                <a:latin typeface="Monotype Corsiva" panose="03010101010201010101" pitchFamily="66" charset="0"/>
              </a:rPr>
              <a:t>должны привлекать внимание аудитории.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" y="7680"/>
            <a:ext cx="9127624" cy="6857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8330" y="292494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Объем информации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 Не стоит заполнять один слайд слишком большим объемом информации: люди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могут единовременно запомнить не более трех фактов, выводов, определений.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 «Один слайд - одна мысль»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Наибольшая эффективность достигается тогда, когда ключевые пункты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отображаются по одному на каждом отдельном слайде.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0090"/>
            <a:ext cx="9127624" cy="6857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241565"/>
            <a:ext cx="72371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Расположение информации на странице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 Наиболее важная информация рекомендуется располагать в центре экрана.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 Предпочтительно горизонтальное расположение информации.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 Если на слайде располагается картинка, надпись должна располагаться под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ней или рядом с ней.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 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207805" y="479193"/>
            <a:ext cx="6386500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Анимация</a:t>
            </a: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0" y="4581126"/>
            <a:ext cx="606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692696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 smtClean="0">
              <a:latin typeface="Franklin Gothic Medium" panose="020B0603020102020204" pitchFamily="34" charset="0"/>
            </a:endParaRPr>
          </a:p>
          <a:p>
            <a:pPr algn="just"/>
            <a:endParaRPr lang="ru-RU" b="1" i="1" dirty="0"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5055" y="17208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dirty="0">
                <a:latin typeface="Monotype Corsiva" panose="03010101010201010101" pitchFamily="66" charset="0"/>
              </a:rPr>
              <a:t> Используйте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возможности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компьютерной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анимации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для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представления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информации на слайде.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 Не стоит злоупотреблять различными анимационными эффектами, они не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должны отвлекать внимание от содержания информации на слайде.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0090"/>
            <a:ext cx="9127624" cy="6857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503285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ВАЖНО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Чего стоит избегать</a:t>
            </a:r>
            <a:r>
              <a:rPr lang="ru-RU" sz="2400" dirty="0" smtClean="0">
                <a:latin typeface="Monotype Corsiva" panose="03010101010201010101" pitchFamily="66" charset="0"/>
              </a:rPr>
              <a:t>?: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-Много </a:t>
            </a:r>
            <a:r>
              <a:rPr lang="ru-RU" sz="2400" dirty="0">
                <a:latin typeface="Monotype Corsiva" panose="03010101010201010101" pitchFamily="66" charset="0"/>
              </a:rPr>
              <a:t>текста, нет наглядности (картинок</a:t>
            </a:r>
            <a:r>
              <a:rPr lang="ru-RU" dirty="0"/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883" y="-96563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31249" y="47573"/>
            <a:ext cx="2160240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Правило 2 Краткость — сестра убедительности</a:t>
            </a:r>
          </a:p>
        </p:txBody>
      </p:sp>
      <p:sp>
        <p:nvSpPr>
          <p:cNvPr id="12" name="Стрелка влево 11"/>
          <p:cNvSpPr/>
          <p:nvPr/>
        </p:nvSpPr>
        <p:spPr>
          <a:xfrm rot="5400000">
            <a:off x="5165917" y="2187011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245386">
            <a:off x="4344894" y="4400496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600466">
            <a:off x="6070674" y="4385954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7224213">
            <a:off x="6211431" y="2316856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3496011">
            <a:off x="4128786" y="2312826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22567" y="619302"/>
            <a:ext cx="2464777" cy="14822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 Смерть тексту! (кроме абсолютно необходимого)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54194" y="3038287"/>
            <a:ext cx="2401522" cy="3456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 Подготовь хорошее устное выступление (5-7 минут). Подумай, какие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могут тебе задать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4669" y="4210137"/>
            <a:ext cx="2464448" cy="22845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Правило 1 Содержание должно быть структурировано (четко и логично)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8719" y="3080636"/>
            <a:ext cx="21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920" y="3311468"/>
            <a:ext cx="3187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Проверь себя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4" descr="шаблон 2 титульн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0090"/>
            <a:ext cx="9127624" cy="68579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56992"/>
            <a:ext cx="475252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27349" y="4052899"/>
            <a:ext cx="7237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anose="03010101010201010101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78618" y="-696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204055" y="2119883"/>
            <a:ext cx="2736304" cy="1887566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1 слайд 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739101" y="2194257"/>
            <a:ext cx="4199608" cy="405366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ru-RU" sz="2400" b="1" dirty="0" smtClean="0">
              <a:latin typeface="Monotype Corsiva" panose="03010101010201010101" pitchFamily="66" charset="0"/>
            </a:endParaRPr>
          </a:p>
          <a:p>
            <a:pPr marL="342900" indent="-342900"/>
            <a:r>
              <a:rPr lang="ru-RU" sz="2400" b="1" dirty="0" smtClean="0">
                <a:latin typeface="Monotype Corsiva" panose="03010101010201010101" pitchFamily="66" charset="0"/>
              </a:rPr>
              <a:t>–титульный </a:t>
            </a:r>
            <a:r>
              <a:rPr lang="ru-RU" sz="2400" b="1" dirty="0">
                <a:latin typeface="Monotype Corsiva" panose="03010101010201010101" pitchFamily="66" charset="0"/>
              </a:rPr>
              <a:t>лист, на котором представлены:</a:t>
            </a:r>
          </a:p>
          <a:p>
            <a:pPr marL="342900" indent="-342900"/>
            <a:r>
              <a:rPr lang="ru-RU" sz="2400" b="1" dirty="0">
                <a:latin typeface="Monotype Corsiva" panose="03010101010201010101" pitchFamily="66" charset="0"/>
              </a:rPr>
              <a:t>·</a:t>
            </a:r>
          </a:p>
          <a:p>
            <a:pPr marL="342900" indent="-342900"/>
            <a:r>
              <a:rPr lang="ru-RU" sz="2400" b="1" dirty="0" smtClean="0">
                <a:latin typeface="Monotype Corsiva" panose="03010101010201010101" pitchFamily="66" charset="0"/>
              </a:rPr>
              <a:t>учреждение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342900" indent="-342900"/>
            <a:r>
              <a:rPr lang="ru-RU" sz="2400" b="1" dirty="0">
                <a:latin typeface="Monotype Corsiva" panose="03010101010201010101" pitchFamily="66" charset="0"/>
              </a:rPr>
              <a:t>·</a:t>
            </a:r>
          </a:p>
          <a:p>
            <a:pPr marL="342900" indent="-342900"/>
            <a:r>
              <a:rPr lang="ru-RU" sz="2400" b="1" dirty="0">
                <a:latin typeface="Monotype Corsiva" panose="03010101010201010101" pitchFamily="66" charset="0"/>
              </a:rPr>
              <a:t>название проекта;</a:t>
            </a:r>
          </a:p>
          <a:p>
            <a:pPr marL="342900" indent="-342900"/>
            <a:r>
              <a:rPr lang="ru-RU" sz="2400" b="1" dirty="0">
                <a:latin typeface="Monotype Corsiva" panose="03010101010201010101" pitchFamily="66" charset="0"/>
              </a:rPr>
              <a:t>·</a:t>
            </a:r>
          </a:p>
          <a:p>
            <a:pPr marL="342900" indent="-342900"/>
            <a:r>
              <a:rPr lang="ru-RU" sz="2400" b="1" dirty="0">
                <a:latin typeface="Monotype Corsiva" panose="03010101010201010101" pitchFamily="66" charset="0"/>
              </a:rPr>
              <a:t>фамилия, имя автора 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342900" indent="-342900"/>
            <a:r>
              <a:rPr lang="ru-RU" sz="2400" b="1" dirty="0">
                <a:latin typeface="Monotype Corsiva" panose="03010101010201010101" pitchFamily="66" charset="0"/>
              </a:rPr>
              <a:t>·</a:t>
            </a:r>
          </a:p>
          <a:p>
            <a:pPr marL="342900" indent="-342900"/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195736" y="4221088"/>
            <a:ext cx="1440160" cy="1440160"/>
          </a:xfrm>
          <a:prstGeom prst="ben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anose="03010101010201010101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2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80526" y="2119884"/>
            <a:ext cx="2736304" cy="1887566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 слайд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491880" y="1988840"/>
            <a:ext cx="5484627" cy="4869159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196215" algn="l"/>
              </a:tabLst>
            </a:pPr>
            <a:endParaRPr lang="ru-RU" sz="2000" b="1" dirty="0">
              <a:solidFill>
                <a:schemeClr val="bg1">
                  <a:lumMod val="10000"/>
                </a:schemeClr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1820381" y="4007450"/>
            <a:ext cx="1440160" cy="1440160"/>
          </a:xfrm>
          <a:prstGeom prst="ben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/>
          <p:nvPr/>
        </p:nvSpPr>
        <p:spPr>
          <a:xfrm>
            <a:off x="3491880" y="1988841"/>
            <a:ext cx="5473502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 цель проекта:</a:t>
            </a:r>
            <a:endParaRPr lang="ru-RU" sz="36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anose="03010101010201010101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79512" y="2183020"/>
            <a:ext cx="2736304" cy="1887566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 слайд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635896" y="2491476"/>
            <a:ext cx="5041454" cy="4137215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 проекта:</a:t>
            </a:r>
            <a:endParaRPr lang="ru-RU" sz="5400" b="1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195736" y="4221088"/>
            <a:ext cx="1440160" cy="1440160"/>
          </a:xfrm>
          <a:prstGeom prst="ben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32283" y="220336"/>
            <a:ext cx="5240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Работа над проектом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anose="03010101010201010101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2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80526" y="2119884"/>
            <a:ext cx="2736304" cy="1887566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4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слайд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491880" y="1988840"/>
            <a:ext cx="5484627" cy="4869159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196215" algn="l"/>
              </a:tabLst>
            </a:pPr>
            <a:endParaRPr lang="ru-RU" sz="2000" b="1" dirty="0">
              <a:solidFill>
                <a:schemeClr val="bg1">
                  <a:lumMod val="10000"/>
                </a:schemeClr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1820381" y="4007450"/>
            <a:ext cx="1440160" cy="1440160"/>
          </a:xfrm>
          <a:prstGeom prst="ben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/>
          <p:nvPr/>
        </p:nvSpPr>
        <p:spPr>
          <a:xfrm>
            <a:off x="3491880" y="1484784"/>
            <a:ext cx="5473502" cy="5184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План проекта:</a:t>
            </a:r>
          </a:p>
          <a:p>
            <a:pPr marL="0" indent="0">
              <a:buNone/>
            </a:pPr>
            <a:r>
              <a:rPr lang="ru-RU" sz="2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-Постановка проблемы</a:t>
            </a:r>
          </a:p>
          <a:p>
            <a:pPr marL="0" indent="0">
              <a:buNone/>
            </a:pPr>
            <a:r>
              <a:rPr lang="ru-RU" sz="20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Оценка возможностей для решения проблемы</a:t>
            </a:r>
          </a:p>
          <a:p>
            <a:pPr marL="0" indent="0">
              <a:buNone/>
            </a:pPr>
            <a:r>
              <a:rPr lang="ru-RU" sz="2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-Разработка идеи, способствующей решению проблемы</a:t>
            </a:r>
          </a:p>
          <a:p>
            <a:pPr marL="0" indent="0">
              <a:buNone/>
            </a:pPr>
            <a:r>
              <a:rPr lang="ru-RU" sz="2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-Сбор и обработка необходимой информации</a:t>
            </a:r>
          </a:p>
          <a:p>
            <a:pPr marL="0" indent="0">
              <a:buNone/>
            </a:pPr>
            <a:r>
              <a:rPr lang="ru-RU" sz="2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-Разработка вариантов решения проблемы, выбор наиболее эффективного варианта, разработка тактики реализации проекта</a:t>
            </a:r>
          </a:p>
          <a:p>
            <a:pPr marL="0" indent="0">
              <a:buNone/>
            </a:pPr>
            <a:r>
              <a:rPr lang="ru-RU" sz="2000" i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проекта</a:t>
            </a:r>
          </a:p>
          <a:p>
            <a:pPr marL="0" indent="0">
              <a:buNone/>
            </a:pPr>
            <a:endParaRPr lang="ru-RU" sz="20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anose="03010101010201010101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2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223019" y="2183020"/>
            <a:ext cx="2736304" cy="1887566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Заключительные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слайды 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491880" y="1988840"/>
            <a:ext cx="5484627" cy="4869159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196215" algn="l"/>
              </a:tabLst>
            </a:pPr>
            <a:endParaRPr lang="ru-RU" sz="2000" b="1" dirty="0">
              <a:solidFill>
                <a:schemeClr val="bg1">
                  <a:lumMod val="10000"/>
                </a:schemeClr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1820381" y="4007450"/>
            <a:ext cx="1440160" cy="1440160"/>
          </a:xfrm>
          <a:prstGeom prst="ben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/>
          <p:nvPr/>
        </p:nvSpPr>
        <p:spPr>
          <a:xfrm>
            <a:off x="3491880" y="3126803"/>
            <a:ext cx="5473502" cy="2291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66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выводы или заключение.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618"/>
            <a:ext cx="9144000" cy="6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Проектная деятельность </a:t>
            </a:r>
            <a:r>
              <a:rPr lang="ru-RU" sz="3200" b="1" dirty="0" smtClean="0">
                <a:latin typeface="Monotype Corsiva" panose="03010101010201010101" pitchFamily="66" charset="0"/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это тот вид педагогической работы, который будет востребован в связи с реализацией федеральных государственных стандартов (ФГОС) в практику работы дошкольных образовательных учреждений.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41" y="-196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документ 9"/>
          <p:cNvSpPr/>
          <p:nvPr/>
        </p:nvSpPr>
        <p:spPr>
          <a:xfrm>
            <a:off x="179512" y="2119884"/>
            <a:ext cx="2736304" cy="1887566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Требования </a:t>
            </a:r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к оформлению слайдов:</a:t>
            </a:r>
            <a:endParaRPr lang="ru-RU" sz="32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393382" y="2532145"/>
            <a:ext cx="4572000" cy="3826783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Соблюдайте единый стиль оформления (фон слайда, заголовки, шрифт –</a:t>
            </a:r>
          </a:p>
          <a:p>
            <a:pPr algn="just"/>
            <a:r>
              <a:rPr lang="ru-RU" sz="24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единые во всей презентации).</a:t>
            </a:r>
          </a:p>
          <a:p>
            <a:pPr algn="just"/>
            <a:r>
              <a:rPr lang="ru-RU" sz="24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каждом слайде желательно: заголовок, картинка, пояснения к картинке.</a:t>
            </a: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195736" y="4221088"/>
            <a:ext cx="1440160" cy="1440160"/>
          </a:xfrm>
          <a:prstGeom prst="ben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7" name="Picture 4" descr="шаблон 2 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638378"/>
            <a:ext cx="5806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Monotype Corsiva" panose="03010101010201010101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36239" y="882299"/>
          <a:ext cx="6096000" cy="517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6-конечная звезда 8"/>
          <p:cNvSpPr/>
          <p:nvPr/>
        </p:nvSpPr>
        <p:spPr>
          <a:xfrm>
            <a:off x="2339752" y="1988840"/>
            <a:ext cx="2736304" cy="309634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Шрифты</a:t>
            </a:r>
            <a:endParaRPr lang="ru-RU" sz="32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627941" y="2711305"/>
            <a:ext cx="6337441" cy="1296144"/>
          </a:xfrm>
          <a:prstGeom prst="downArrow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9066" y="2711305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Целесообразность использования проектной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деятельности в ДОУ</a:t>
            </a:r>
            <a:endParaRPr lang="ru-RU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61" y="4309823"/>
            <a:ext cx="66035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Franklin Gothic Medium" panose="020B0603020102020204" pitchFamily="34" charset="0"/>
              </a:rPr>
              <a:t>я</a:t>
            </a:r>
            <a:r>
              <a:rPr lang="ru-RU" sz="2000" dirty="0" smtClean="0">
                <a:latin typeface="Franklin Gothic Medium" panose="020B0603020102020204" pitchFamily="34" charset="0"/>
              </a:rPr>
              <a:t>вляется одной из форм организации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воспитательно</a:t>
            </a:r>
            <a:r>
              <a:rPr lang="ru-RU" sz="2000" dirty="0" smtClean="0">
                <a:latin typeface="Franklin Gothic Medium" panose="020B0603020102020204" pitchFamily="34" charset="0"/>
              </a:rPr>
              <a:t> -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образовательной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повышает качество образовательного процесса;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выработке исследовательских умений;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Franklin Gothic Medium" panose="020B0603020102020204" pitchFamily="34" charset="0"/>
              </a:rPr>
              <a:t>способствует развитию креативного и логического</a:t>
            </a:r>
          </a:p>
          <a:p>
            <a:r>
              <a:rPr lang="ru-RU" sz="2000" dirty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    мышления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Picture 4" descr="шаблон 2 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46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 rot="5400000">
            <a:off x="4445837" y="4923315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7728483">
            <a:off x="6208900" y="5200324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4087641">
            <a:off x="2719813" y="5189443"/>
            <a:ext cx="467651" cy="35934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1916832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latin typeface="Franklin Gothic Medium" panose="020B0603020102020204" pitchFamily="34" charset="0"/>
              </a:rPr>
              <a:t>.</a:t>
            </a:r>
            <a:endParaRPr lang="ru-RU" b="1" i="1" dirty="0">
              <a:latin typeface="Franklin Gothic Medium" panose="020B0603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80528" y="2060849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i="1" u="sng" dirty="0" smtClean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3" y="57932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105835"/>
            <a:ext cx="2736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4" y="3105835"/>
            <a:ext cx="280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8223" y="4869160"/>
            <a:ext cx="35643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Способы 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выделения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информации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114" y="3255611"/>
            <a:ext cx="2209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Рамки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; границы, 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заливку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8498" y="3244334"/>
            <a:ext cx="1705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Штриховку</a:t>
            </a:r>
            <a:r>
              <a:rPr lang="ru-RU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, </a:t>
            </a:r>
            <a:endParaRPr lang="ru-RU" sz="2400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стрелки</a:t>
            </a:r>
            <a:r>
              <a:rPr lang="ru-RU" dirty="0"/>
              <a:t>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6135" y="3244334"/>
            <a:ext cx="3328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Рисунки</a:t>
            </a:r>
            <a:r>
              <a:rPr lang="ru-RU" sz="24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, диаграммы, схемы для иллюстрации наиболее важных фактов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On-screen Show (4:3)</PresentationFormat>
  <Paragraphs>182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Franklin Gothic Medium</vt:lpstr>
      <vt:lpstr>Monotype Corsiva</vt:lpstr>
      <vt:lpstr>Times New Roman</vt:lpstr>
      <vt:lpstr>Wingdings</vt:lpstr>
      <vt:lpstr>Тема Office</vt:lpstr>
      <vt:lpstr>1_Тема Office</vt:lpstr>
      <vt:lpstr>2_Тема Office</vt:lpstr>
      <vt:lpstr>Презентация проекта как заключительный этап проектной деятельности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word2</cp:lastModifiedBy>
  <cp:revision>94</cp:revision>
  <dcterms:created xsi:type="dcterms:W3CDTF">2018-10-03T16:07:00Z</dcterms:created>
  <dcterms:modified xsi:type="dcterms:W3CDTF">2024-12-06T02:29:53Z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ED6CF1CA7B964FB7A61DCB1244E57189</vt:lpwstr>
  </property>
  <property fmtid="{D5CDD505-2E9C-101B-9397-08002B2CF9AE}" pid="3" name="KSOProductBuildVer">
    <vt:lpwstr>1049-11.2.0.11417</vt:lpwstr>
  </property>
</Properties>
</file>