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3" r:id="rId8"/>
    <p:sldId id="265" r:id="rId9"/>
    <p:sldId id="266" r:id="rId10"/>
    <p:sldId id="267" r:id="rId11"/>
    <p:sldId id="268" r:id="rId12"/>
    <p:sldId id="273" r:id="rId13"/>
    <p:sldId id="269" r:id="rId14"/>
    <p:sldId id="279" r:id="rId15"/>
    <p:sldId id="270" r:id="rId16"/>
    <p:sldId id="271" r:id="rId17"/>
    <p:sldId id="272" r:id="rId18"/>
    <p:sldId id="274" r:id="rId19"/>
    <p:sldId id="276" r:id="rId20"/>
    <p:sldId id="275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84" autoAdjust="0"/>
  </p:normalViewPr>
  <p:slideViewPr>
    <p:cSldViewPr>
      <p:cViewPr>
        <p:scale>
          <a:sx n="75" d="100"/>
          <a:sy n="75" d="100"/>
        </p:scale>
        <p:origin x="-182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365104"/>
            <a:ext cx="5760640" cy="201622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 </a:t>
            </a:r>
          </a:p>
          <a:p>
            <a:pPr marL="342900" lvl="0" indent="-342900" algn="r">
              <a:lnSpc>
                <a:spcPct val="115000"/>
              </a:lnSpc>
              <a:spcAft>
                <a:spcPts val="750"/>
              </a:spcAft>
              <a:buFont typeface="Symbol"/>
              <a:buBlip>
                <a:blip r:embed="rId2"/>
              </a:buBlip>
              <a:tabLst>
                <a:tab pos="457200" algn="l"/>
              </a:tabLst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Разработала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проект: Дорошко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Е.С.</a:t>
            </a:r>
          </a:p>
          <a:p>
            <a:pPr marL="342900" lvl="0" indent="-342900" algn="r">
              <a:lnSpc>
                <a:spcPct val="115000"/>
              </a:lnSpc>
              <a:spcAft>
                <a:spcPts val="750"/>
              </a:spcAft>
              <a:buFont typeface="Symbol"/>
              <a:buBlip>
                <a:blip r:embed="rId2"/>
              </a:buBlip>
              <a:tabLst>
                <a:tab pos="457200" algn="l"/>
              </a:tabLst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воспитатель 1 кв. категории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570843" cy="4376777"/>
          </a:xfrm>
        </p:spPr>
        <p:txBody>
          <a:bodyPr/>
          <a:lstStyle/>
          <a:p>
            <a:pPr marL="182880" indent="0" algn="ctr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4000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40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4000" dirty="0" smtClean="0">
                <a:effectLst/>
                <a:latin typeface="Times New Roman"/>
                <a:ea typeface="Times New Roman"/>
                <a:cs typeface="Times New Roman"/>
              </a:rPr>
              <a:t>Проект</a:t>
            </a:r>
            <a:r>
              <a:rPr lang="ru-RU" sz="36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3600" dirty="0" smtClean="0">
                <a:effectLst/>
                <a:latin typeface="Times New Roman"/>
                <a:ea typeface="Times New Roman"/>
                <a:cs typeface="Times New Roman"/>
              </a:rPr>
              <a:t>по  формированию основ безопасного поведения </a:t>
            </a:r>
            <a:br>
              <a:rPr lang="ru-RU" sz="36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600" dirty="0" smtClean="0">
                <a:effectLst/>
                <a:latin typeface="Times New Roman"/>
                <a:ea typeface="Times New Roman"/>
                <a:cs typeface="Times New Roman"/>
              </a:rPr>
              <a:t>младших дошкольников</a:t>
            </a: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3600" dirty="0" smtClean="0">
                <a:effectLst/>
                <a:latin typeface="Times New Roman"/>
                <a:ea typeface="Times New Roman"/>
              </a:rPr>
              <a:t>«Учимся безопасности по сказке»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76673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ДС общеразвивающего вида № 22 УКМО </a:t>
            </a:r>
          </a:p>
        </p:txBody>
      </p:sp>
    </p:spTree>
    <p:extLst>
      <p:ext uri="{BB962C8B-B14F-4D97-AF65-F5344CB8AC3E}">
        <p14:creationId xmlns:p14="http://schemas.microsoft.com/office/powerpoint/2010/main" val="172838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136904" cy="5673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lnSpc>
                <a:spcPct val="150000"/>
              </a:lnSpc>
              <a:spcAft>
                <a:spcPts val="750"/>
              </a:spcAft>
            </a:pPr>
            <a:r>
              <a:rPr lang="ru-RU" sz="3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Методы и формы обучения дошкольников:</a:t>
            </a:r>
            <a:endParaRPr lang="ru-RU" sz="30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50215" algn="just">
              <a:lnSpc>
                <a:spcPct val="150000"/>
              </a:lnSpc>
              <a:spcAft>
                <a:spcPts val="75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• </a:t>
            </a:r>
            <a:r>
              <a:rPr lang="ru-RU" sz="24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Наглядные методы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(показ иллюстраций, наблюдения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рассматривание картин, плакатов,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использование настольного театра). 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50215" algn="just">
              <a:lnSpc>
                <a:spcPct val="150000"/>
              </a:lnSpc>
              <a:spcAft>
                <a:spcPts val="75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• </a:t>
            </a:r>
            <a:r>
              <a:rPr lang="ru-RU" sz="24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Игровые методы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(дидактические, подвижные, сюжетно-ролевые игры, инсценировки сказок). 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50215" algn="just">
              <a:lnSpc>
                <a:spcPct val="150000"/>
              </a:lnSpc>
              <a:spcAft>
                <a:spcPts val="75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• </a:t>
            </a:r>
            <a:r>
              <a:rPr lang="ru-RU" sz="24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Словесные методы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(чтение и рассказывание сказок, беседы по сказкам). 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50215" algn="just">
              <a:lnSpc>
                <a:spcPct val="150000"/>
              </a:lnSpc>
              <a:spcAft>
                <a:spcPts val="75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• </a:t>
            </a:r>
            <a:r>
              <a:rPr lang="ru-RU" sz="24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Практические методы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(упражнения, совместные действия воспитателя и ребенка, обыгрывание искусственно-созданных проблемных ситуаций, тематические занятия – тренинги)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634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749" y="191814"/>
            <a:ext cx="763284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В ходе проекта были использованы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сказки: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«Теремок»</a:t>
            </a:r>
          </a:p>
          <a:p>
            <a:pPr marL="342900" lvl="0" indent="-342900"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Маша и Медведь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»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«Лиса в Заячьей шкуре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»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 «Красная Шапочка»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 «Волк и семеро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козлят»</a:t>
            </a:r>
            <a:endParaRPr lang="ru-RU" dirty="0"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</a:rPr>
              <a:t>«Три </a:t>
            </a:r>
            <a:r>
              <a:rPr lang="ru-RU" sz="2400" dirty="0">
                <a:latin typeface="Times New Roman"/>
                <a:ea typeface="Times New Roman"/>
              </a:rPr>
              <a:t>медведя</a:t>
            </a:r>
            <a:r>
              <a:rPr lang="ru-RU" sz="2400" dirty="0" smtClean="0">
                <a:latin typeface="Times New Roman"/>
                <a:ea typeface="Times New Roman"/>
              </a:rPr>
              <a:t>»</a:t>
            </a:r>
          </a:p>
          <a:p>
            <a:pPr marL="342900" lvl="0" indent="-342900"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</a:rPr>
              <a:t>«</a:t>
            </a:r>
            <a:r>
              <a:rPr lang="ru-RU" sz="2400" dirty="0" err="1" smtClean="0">
                <a:latin typeface="Times New Roman"/>
                <a:ea typeface="Times New Roman"/>
              </a:rPr>
              <a:t>Заюшкина</a:t>
            </a:r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Избушка</a:t>
            </a:r>
            <a:r>
              <a:rPr lang="ru-RU" sz="2400" dirty="0" smtClean="0">
                <a:latin typeface="Times New Roman"/>
                <a:ea typeface="Times New Roman"/>
              </a:rPr>
              <a:t>»</a:t>
            </a:r>
          </a:p>
          <a:p>
            <a:pPr marL="342900" lvl="0" indent="-342900"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«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Кот, Дрозд и Петушок – Золотой Гребешок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»</a:t>
            </a:r>
            <a:endParaRPr lang="ru-RU" sz="2400" dirty="0">
              <a:latin typeface="Times New Roman"/>
              <a:ea typeface="Times New Roman"/>
            </a:endParaRPr>
          </a:p>
          <a:p>
            <a:pPr marL="514350" indent="-514350">
              <a:lnSpc>
                <a:spcPct val="150000"/>
              </a:lnSpc>
              <a:buAutoNum type="arabicPeriod" startAt="5"/>
            </a:pPr>
            <a:endParaRPr lang="ru-RU" sz="2800" dirty="0" smtClean="0">
              <a:latin typeface="Times New Roman"/>
              <a:ea typeface="Times New Roman"/>
            </a:endParaRPr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9" r="5025"/>
          <a:stretch/>
        </p:blipFill>
        <p:spPr bwMode="auto">
          <a:xfrm>
            <a:off x="7628225" y="782629"/>
            <a:ext cx="1408271" cy="190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82629"/>
            <a:ext cx="1329960" cy="182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i?id=751980dc9de0f6be7016b99763ddf071-5386023-images-thumb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t="6018" r="12361" b="19684"/>
          <a:stretch/>
        </p:blipFill>
        <p:spPr bwMode="auto">
          <a:xfrm>
            <a:off x="6848736" y="2852936"/>
            <a:ext cx="1441049" cy="173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1\Downloads\20241004_1146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096" y="913435"/>
            <a:ext cx="2191429" cy="164357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1\Downloads\20241001_11512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 t="19173" r="16157" b="31968"/>
          <a:stretch/>
        </p:blipFill>
        <p:spPr bwMode="auto">
          <a:xfrm>
            <a:off x="377138" y="4715535"/>
            <a:ext cx="3330766" cy="183992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01854"/>
            <a:ext cx="3012907" cy="1853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215" y="4836217"/>
            <a:ext cx="1244980" cy="158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6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270" y="190781"/>
            <a:ext cx="806489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На примере героев из сказок  дети узнавали: 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как правильно поступать, если в дверь звонит чужой человек;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что делать, когда ты один дома, а тебе угрожает опасность,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как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нужно вести себя, когда с тобой приключилась беда, ты потерялся;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как нужно вести себя на улице при встречи с незнакомыми людьми.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096227"/>
            <a:ext cx="1308464" cy="174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761" y="5157192"/>
            <a:ext cx="1379285" cy="162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876" y="5135145"/>
            <a:ext cx="1474154" cy="168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2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3192" y="48940"/>
            <a:ext cx="8712968" cy="4120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Беседы: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«Кто нас окружает», </a:t>
            </a:r>
            <a:endParaRPr lang="ru-RU" sz="2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«Внешность человек может быть обманчива»,</a:t>
            </a:r>
          </a:p>
          <a:p>
            <a:pPr lvl="0" indent="450215" algn="just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«Такие разные опасности»,</a:t>
            </a:r>
          </a:p>
          <a:p>
            <a:pPr lvl="0" indent="450215" algn="just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«Как себя вести с незнакомыми людьми на улице, в транспорте, дома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»,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«Как вызвать полицию? Что такое служба «02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»?».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05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C:\Users\1\Downloads\20240930_1208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3"/>
          <a:stretch/>
        </p:blipFill>
        <p:spPr bwMode="auto">
          <a:xfrm rot="5400000">
            <a:off x="6121547" y="3537274"/>
            <a:ext cx="3061250" cy="255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5" r="5694" b="-2811"/>
          <a:stretch/>
        </p:blipFill>
        <p:spPr bwMode="auto">
          <a:xfrm>
            <a:off x="2915816" y="3777123"/>
            <a:ext cx="3295872" cy="213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1\Downloads\20241008_1209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3995" b="6449"/>
          <a:stretch/>
        </p:blipFill>
        <p:spPr bwMode="auto">
          <a:xfrm rot="5400000">
            <a:off x="-27064" y="3598833"/>
            <a:ext cx="3061250" cy="249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51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84" y="625555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215" algn="just">
              <a:lnSpc>
                <a:spcPct val="150000"/>
              </a:lnSpc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Дидактические игры: </a:t>
            </a:r>
          </a:p>
          <a:p>
            <a:pPr lvl="0" indent="450215" algn="just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«Свой, чужой, знакомый»,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«Безопасно - опасно», </a:t>
            </a:r>
          </a:p>
          <a:p>
            <a:pPr lvl="0" indent="450215" algn="just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«Опасные ситуации», </a:t>
            </a:r>
          </a:p>
          <a:p>
            <a:pPr lvl="0" indent="450215" algn="just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«Да-нет».</a:t>
            </a:r>
          </a:p>
          <a:p>
            <a:pPr lvl="0" indent="450215" algn="just"/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4062938" cy="292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1\Downloads\20241010_1215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0" r="18203"/>
          <a:stretch/>
        </p:blipFill>
        <p:spPr bwMode="auto">
          <a:xfrm>
            <a:off x="395512" y="3638500"/>
            <a:ext cx="4155752" cy="292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ownloads\20241004_1153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7562"/>
            <a:ext cx="4062938" cy="304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42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1810"/>
            <a:ext cx="813690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1000"/>
              </a:spcAft>
            </a:pPr>
            <a:r>
              <a:rPr lang="ru-RU" sz="2400" b="1" i="1" dirty="0" smtClean="0">
                <a:latin typeface="Times New Roman"/>
                <a:ea typeface="Times New Roman"/>
                <a:cs typeface="Times New Roman"/>
              </a:rPr>
              <a:t>Сюжетно-ролевые </a:t>
            </a:r>
            <a:r>
              <a:rPr lang="ru-RU" sz="2400" b="1" i="1" dirty="0">
                <a:latin typeface="Times New Roman"/>
                <a:ea typeface="Times New Roman"/>
                <a:cs typeface="Times New Roman"/>
              </a:rPr>
              <a:t>игры: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Магазин»,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Я потерялся»,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Поездка на автобусе»,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Приходите в гости к нам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».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Times New Roman"/>
                <a:cs typeface="Times New Roman"/>
              </a:rPr>
              <a:t>Подвижные игры: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У медведя во бору»,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Воробушки и кот»,</a:t>
            </a:r>
            <a:r>
              <a:rPr lang="ru-RU" sz="1400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 </a:t>
            </a:r>
            <a:endParaRPr lang="ru-RU" sz="1400" dirty="0" smtClean="0">
              <a:solidFill>
                <a:srgbClr val="333333"/>
              </a:solidFill>
              <a:latin typeface="Arial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Найди свой домик»,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Наседка и цыплята».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1000"/>
              </a:spcAft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1000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 descr="C:\Users\1\Downloads\20241008_12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687" y="1052736"/>
            <a:ext cx="3552369" cy="266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ownloads\20241008_1208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86422" y="1376271"/>
            <a:ext cx="2664276" cy="199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ownloads\20241008_1215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2" t="10026" b="11195"/>
          <a:stretch/>
        </p:blipFill>
        <p:spPr bwMode="auto">
          <a:xfrm rot="5400000">
            <a:off x="3531404" y="4370492"/>
            <a:ext cx="265725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Downloads\20241002_1213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46116"/>
            <a:ext cx="2766880" cy="207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1\Downloads\20241002_12094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4" t="6549"/>
          <a:stretch/>
        </p:blipFill>
        <p:spPr bwMode="auto">
          <a:xfrm>
            <a:off x="6045136" y="4544513"/>
            <a:ext cx="2847344" cy="216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80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845"/>
            <a:ext cx="8820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lnSpc>
                <a:spcPct val="150000"/>
              </a:lnSpc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Обыгрывание ситуаций:</a:t>
            </a:r>
          </a:p>
          <a:p>
            <a:pPr lvl="0" indent="450215" algn="just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«Беседуем с незнакомыми людьми», </a:t>
            </a:r>
          </a:p>
          <a:p>
            <a:pPr lvl="0" indent="450215" algn="just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«Опасные ситуации: контакты с незнакомыми людьми на улице», </a:t>
            </a:r>
          </a:p>
          <a:p>
            <a:pPr lvl="0" indent="450215" algn="just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«Если звонит незнакомец», </a:t>
            </a:r>
          </a:p>
          <a:p>
            <a:pPr lvl="0" indent="450215" algn="just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«Если чужой приходит в дом», </a:t>
            </a:r>
          </a:p>
          <a:p>
            <a:pPr lvl="0" indent="450215" algn="just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Потеряшка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3074" name="Picture 2" descr="C:\Users\1\Downloads\20241001_1203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8" r="13211"/>
          <a:stretch/>
        </p:blipFill>
        <p:spPr bwMode="auto">
          <a:xfrm>
            <a:off x="503375" y="3501008"/>
            <a:ext cx="3876525" cy="26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ownloads\20240930_1214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5" r="5819"/>
          <a:stretch/>
        </p:blipFill>
        <p:spPr bwMode="auto">
          <a:xfrm>
            <a:off x="4847003" y="4345615"/>
            <a:ext cx="3543561" cy="231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ownloads\20240930_1211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"/>
          <a:stretch/>
        </p:blipFill>
        <p:spPr bwMode="auto">
          <a:xfrm>
            <a:off x="4847003" y="1628800"/>
            <a:ext cx="351935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5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180" y="116632"/>
            <a:ext cx="8469967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/>
                <a:ea typeface="Calibri"/>
              </a:rPr>
              <a:t>Работа </a:t>
            </a:r>
            <a:r>
              <a:rPr lang="ru-RU" sz="2800" b="1" i="1" dirty="0">
                <a:latin typeface="Times New Roman"/>
                <a:ea typeface="Calibri"/>
              </a:rPr>
              <a:t>с </a:t>
            </a:r>
            <a:r>
              <a:rPr lang="ru-RU" sz="2800" b="1" i="1" dirty="0" smtClean="0">
                <a:latin typeface="Times New Roman"/>
                <a:ea typeface="Calibri"/>
              </a:rPr>
              <a:t>родителями</a:t>
            </a:r>
          </a:p>
          <a:p>
            <a:endParaRPr lang="ru-RU" sz="2200" b="1" i="1" dirty="0">
              <a:latin typeface="Times New Roman"/>
              <a:ea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Times New Roman"/>
                <a:ea typeface="Times New Roman"/>
                <a:cs typeface="Times New Roman"/>
              </a:rPr>
              <a:t>Консультация </a:t>
            </a:r>
            <a:r>
              <a:rPr lang="ru-RU" sz="2200" b="1" dirty="0">
                <a:latin typeface="Times New Roman"/>
                <a:ea typeface="Times New Roman"/>
                <a:cs typeface="Times New Roman"/>
              </a:rPr>
              <a:t>для </a:t>
            </a:r>
            <a:r>
              <a:rPr lang="ru-RU" sz="2200" b="1" dirty="0" smtClean="0">
                <a:latin typeface="Times New Roman"/>
                <a:ea typeface="Times New Roman"/>
                <a:cs typeface="Times New Roman"/>
              </a:rPr>
              <a:t>родителей</a:t>
            </a: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sz="2200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Развитие навыков безопасного общения с незнакомцами у детей</a:t>
            </a: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».</a:t>
            </a:r>
            <a:endParaRPr lang="ru-RU" sz="2200" dirty="0" smtClean="0">
              <a:latin typeface="Calibri"/>
              <a:ea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Times New Roman"/>
                <a:ea typeface="Times New Roman"/>
                <a:cs typeface="Times New Roman"/>
              </a:rPr>
              <a:t>Папка </a:t>
            </a:r>
            <a:r>
              <a:rPr lang="ru-RU" sz="2200" b="1" dirty="0"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2200" b="1" dirty="0" smtClean="0">
                <a:latin typeface="Times New Roman"/>
                <a:ea typeface="Times New Roman"/>
                <a:cs typeface="Times New Roman"/>
              </a:rPr>
              <a:t>передвижка</a:t>
            </a: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«Общение с незнакомыми людьми</a:t>
            </a: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».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Times New Roman"/>
                <a:ea typeface="Times New Roman"/>
                <a:cs typeface="Times New Roman"/>
              </a:rPr>
              <a:t>Памятка </a:t>
            </a:r>
            <a:r>
              <a:rPr lang="ru-RU" sz="2200" b="1" dirty="0">
                <a:latin typeface="Times New Roman"/>
                <a:ea typeface="Times New Roman"/>
                <a:cs typeface="Times New Roman"/>
              </a:rPr>
              <a:t>для </a:t>
            </a:r>
            <a:r>
              <a:rPr lang="ru-RU" sz="2200" b="1" dirty="0" smtClean="0">
                <a:latin typeface="Times New Roman"/>
                <a:ea typeface="Times New Roman"/>
                <a:cs typeface="Times New Roman"/>
              </a:rPr>
              <a:t>родителей</a:t>
            </a:r>
            <a:r>
              <a:rPr lang="ru-RU" sz="2200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«Общение с незнакомцами</a:t>
            </a: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».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Times New Roman"/>
                <a:ea typeface="Times New Roman"/>
                <a:cs typeface="Times New Roman"/>
              </a:rPr>
              <a:t>Совместное </a:t>
            </a:r>
            <a:r>
              <a:rPr lang="ru-RU" sz="2200" b="1" dirty="0">
                <a:latin typeface="Times New Roman"/>
                <a:ea typeface="Times New Roman"/>
                <a:cs typeface="Times New Roman"/>
              </a:rPr>
              <a:t>создание родителями с детьми альбомов </a:t>
            </a:r>
            <a:endParaRPr lang="ru-RU" sz="2200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Моя безопасность».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endParaRPr lang="ru-RU" sz="2200" dirty="0"/>
          </a:p>
        </p:txBody>
      </p:sp>
      <p:pic>
        <p:nvPicPr>
          <p:cNvPr id="5122" name="Picture 2" descr="C:\Users\1\Downloads\20240930_093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933056"/>
            <a:ext cx="2952328" cy="221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ownloads\20240930_0927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817" y="3911326"/>
            <a:ext cx="2952330" cy="221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Downloads\20241025_1713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91150"/>
            <a:ext cx="2681673" cy="24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1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/>
                <a:ea typeface="Calibri"/>
              </a:rPr>
              <a:t>Итоговое мероприятие </a:t>
            </a:r>
          </a:p>
          <a:p>
            <a:pPr algn="ctr"/>
            <a:r>
              <a:rPr lang="ru-RU" sz="2800" i="1" dirty="0" smtClean="0">
                <a:latin typeface="Times New Roman"/>
                <a:ea typeface="Calibri"/>
              </a:rPr>
              <a:t>Викторина </a:t>
            </a:r>
          </a:p>
          <a:p>
            <a:pPr algn="ctr"/>
            <a:r>
              <a:rPr lang="ru-RU" sz="2800" i="1" dirty="0" smtClean="0">
                <a:latin typeface="Times New Roman"/>
                <a:ea typeface="Calibri"/>
              </a:rPr>
              <a:t>«Уроки </a:t>
            </a:r>
            <a:r>
              <a:rPr lang="ru-RU" sz="2800" i="1" dirty="0">
                <a:latin typeface="Times New Roman"/>
                <a:ea typeface="Calibri"/>
              </a:rPr>
              <a:t>безопасности в любимых детских сказках»</a:t>
            </a:r>
            <a:endParaRPr lang="ru-RU" sz="2800" i="1" dirty="0"/>
          </a:p>
        </p:txBody>
      </p:sp>
      <p:pic>
        <p:nvPicPr>
          <p:cNvPr id="2051" name="Picture 3" descr="C:\Users\1\Downloads\20241017_1201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0" b="5810"/>
          <a:stretch/>
        </p:blipFill>
        <p:spPr bwMode="auto">
          <a:xfrm>
            <a:off x="179512" y="3679180"/>
            <a:ext cx="2803201" cy="227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ownloads\20241017_1203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224" y="3624312"/>
            <a:ext cx="2877307" cy="232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ownloads\20241017_1159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49" y="1999877"/>
            <a:ext cx="2914440" cy="218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8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4249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247650" algn="l"/>
              </a:tabLst>
            </a:pPr>
            <a:r>
              <a:rPr lang="ru-RU" sz="3600" b="1" dirty="0">
                <a:latin typeface="Times New Roman"/>
                <a:ea typeface="Times New Roman"/>
                <a:cs typeface="Times New Roman"/>
              </a:rPr>
              <a:t>Продукт </a:t>
            </a:r>
            <a:r>
              <a:rPr lang="ru-RU" sz="3600" b="1" dirty="0" smtClean="0">
                <a:latin typeface="Times New Roman"/>
                <a:ea typeface="Times New Roman"/>
                <a:cs typeface="Times New Roman"/>
              </a:rPr>
              <a:t>проекта</a:t>
            </a:r>
            <a:endParaRPr lang="ru-RU" sz="3200" dirty="0">
              <a:latin typeface="Times New Roman"/>
              <a:ea typeface="Times New Roman"/>
            </a:endParaRPr>
          </a:p>
          <a:p>
            <a:pPr indent="450215" algn="ctr">
              <a:spcAft>
                <a:spcPts val="0"/>
              </a:spcAft>
              <a:tabLst>
                <a:tab pos="247650" algn="l"/>
              </a:tabLst>
            </a:pPr>
            <a:r>
              <a:rPr lang="ru-RU" sz="2800" i="1" dirty="0" smtClean="0">
                <a:latin typeface="Times New Roman"/>
                <a:ea typeface="Calibri"/>
              </a:rPr>
              <a:t>Коллаж </a:t>
            </a:r>
          </a:p>
          <a:p>
            <a:pPr indent="450215" algn="ctr">
              <a:spcAft>
                <a:spcPts val="0"/>
              </a:spcAft>
              <a:tabLst>
                <a:tab pos="247650" algn="l"/>
              </a:tabLst>
            </a:pPr>
            <a:r>
              <a:rPr lang="ru-RU" sz="2800" i="1" dirty="0" smtClean="0">
                <a:latin typeface="Times New Roman"/>
                <a:ea typeface="Calibri"/>
              </a:rPr>
              <a:t>«</a:t>
            </a:r>
            <a:r>
              <a:rPr lang="ru-RU" sz="2800" i="1" dirty="0">
                <a:latin typeface="Times New Roman"/>
                <a:ea typeface="Calibri"/>
              </a:rPr>
              <a:t>Будь осторожен с незнакомыми людьми»</a:t>
            </a:r>
            <a:endParaRPr lang="ru-RU" sz="2800" i="1" dirty="0"/>
          </a:p>
        </p:txBody>
      </p:sp>
      <p:pic>
        <p:nvPicPr>
          <p:cNvPr id="1026" name="Picture 2" descr="C:\Users\1\Downloads\20241017_1145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694" y="2276872"/>
            <a:ext cx="556861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43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6512511" cy="1143000"/>
          </a:xfrm>
        </p:spPr>
        <p:txBody>
          <a:bodyPr/>
          <a:lstStyle/>
          <a:p>
            <a:pPr indent="0" algn="just">
              <a:lnSpc>
                <a:spcPct val="150000"/>
              </a:lnSpc>
              <a:spcAft>
                <a:spcPts val="750"/>
              </a:spcAft>
              <a:buNone/>
            </a:pPr>
            <a:r>
              <a:rPr lang="ru-RU" sz="4800" dirty="0">
                <a:effectLst/>
                <a:latin typeface="Times New Roman"/>
                <a:ea typeface="Times New Roman"/>
                <a:cs typeface="Times New Roman"/>
              </a:rPr>
              <a:t>Актуальность темы</a:t>
            </a:r>
            <a:r>
              <a:rPr lang="ru-RU" sz="4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196752"/>
            <a:ext cx="7920880" cy="5184576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Ежедневно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мы встречаем сообщения по телевизору и читаем в газетах объявления о пропаже детей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других неприятных случаях,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виновниками которых становятся незнакомые люди.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Поэтому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привитие детям дошкольного возраста навыков безопасного поведения, основ личной безопасности весьма актуальная проблема на сегодняшний день. И прививать их надо как можно раньше.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Мы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должны научить детей оценивать ситуацию и адекватно на нее реагировать.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Лучше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всего это можно сделать через сказку. Недаром говорится: «Сказка – ложь, да в ней намек, добрым молодцам урок».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750"/>
              </a:spcAft>
              <a:buNone/>
            </a:pPr>
            <a:endParaRPr lang="ru-RU" dirty="0" smtClean="0">
              <a:latin typeface="Times New Roman"/>
              <a:ea typeface="Calibri"/>
            </a:endParaRPr>
          </a:p>
          <a:p>
            <a:pPr indent="0" algn="just">
              <a:lnSpc>
                <a:spcPct val="150000"/>
              </a:lnSpc>
              <a:spcAft>
                <a:spcPts val="750"/>
              </a:spcAft>
              <a:buNone/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7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7"/>
            <a:ext cx="8496944" cy="5418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Оценка результатов проекта</a:t>
            </a: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Воспитанники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приобрели большой багаж знаний по правилам общения с незнакомыми,  с взрослыми и сверстниками.</a:t>
            </a: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У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детей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сформировались </a:t>
            </a:r>
            <a:r>
              <a:rPr lang="ru-RU" sz="2400" dirty="0">
                <a:latin typeface="Times New Roman"/>
                <a:ea typeface="Times New Roman"/>
              </a:rPr>
              <a:t>первоначальные представления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безопасного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поведения: дома, во дворе, на улице. </a:t>
            </a: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Дети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учатся разбираться в людях, ориентируясь на внешние признаки.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/>
                <a:ea typeface="Calibri"/>
              </a:rPr>
              <a:t>Удалось повысить </a:t>
            </a:r>
            <a:r>
              <a:rPr lang="ru-RU" sz="2400" dirty="0">
                <a:latin typeface="Times New Roman"/>
                <a:ea typeface="Calibri"/>
              </a:rPr>
              <a:t>детскую, родительскую и педагогическую компетентность в вопросах безопасности, социальную ответственность родителей.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93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124744"/>
            <a:ext cx="8496944" cy="3335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Times New Roman"/>
                <a:ea typeface="Calibri"/>
                <a:cs typeface="Times New Roman"/>
              </a:rPr>
              <a:t>Перспективы на будущее: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- продолжать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формировать навыки безопасного поведения дошкольников: дома, во дворе, на улице через использование различных мероприятий, познавательных бесед, НОД по новым темам, новых дидактических и словесных игр.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60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3161" y="1770574"/>
            <a:ext cx="5828775" cy="821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Times New Roman"/>
                <a:ea typeface="Calibri"/>
                <a:cs typeface="Times New Roman"/>
              </a:rPr>
              <a:t>Спасибо за внимание!</a:t>
            </a: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40" y="2852936"/>
            <a:ext cx="4375595" cy="246200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0"/>
          </a:effectLst>
          <a:scene3d>
            <a:camera prst="perspectiveFront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94483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731520"/>
            <a:ext cx="7272808" cy="5577800"/>
          </a:xfrm>
        </p:spPr>
        <p:txBody>
          <a:bodyPr>
            <a:normAutofit fontScale="77500" lnSpcReduction="20000"/>
          </a:bodyPr>
          <a:lstStyle/>
          <a:p>
            <a:pPr lvl="0" indent="0" algn="just">
              <a:lnSpc>
                <a:spcPct val="150000"/>
              </a:lnSpc>
              <a:spcAft>
                <a:spcPts val="750"/>
              </a:spcAft>
              <a:buNone/>
            </a:pPr>
            <a:r>
              <a:rPr lang="ru-RU" sz="4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Участники проекта:</a:t>
            </a:r>
            <a:r>
              <a:rPr lang="ru-RU" sz="4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lvl="0" indent="0" algn="just">
              <a:lnSpc>
                <a:spcPct val="150000"/>
              </a:lnSpc>
              <a:spcAft>
                <a:spcPts val="750"/>
              </a:spcAft>
              <a:buNone/>
            </a:pPr>
            <a:r>
              <a:rPr lang="ru-RU" sz="33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дети </a:t>
            </a:r>
            <a:r>
              <a:rPr lang="ru-RU" sz="33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2 младшей группы, воспитатели и родители воспитанников.</a:t>
            </a:r>
            <a:endParaRPr lang="ru-RU" sz="3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750"/>
              </a:spcAft>
              <a:buNone/>
            </a:pPr>
            <a:r>
              <a:rPr lang="ru-RU" sz="4400" b="1" dirty="0" smtClean="0">
                <a:latin typeface="Times New Roman"/>
                <a:ea typeface="Times New Roman"/>
                <a:cs typeface="Times New Roman"/>
              </a:rPr>
              <a:t>Вид</a:t>
            </a:r>
            <a:r>
              <a:rPr lang="ru-RU" sz="44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400" b="1" dirty="0">
                <a:latin typeface="Times New Roman"/>
                <a:ea typeface="Times New Roman"/>
                <a:cs typeface="Times New Roman"/>
              </a:rPr>
              <a:t>проекта</a:t>
            </a:r>
            <a:r>
              <a:rPr lang="ru-RU" sz="4400" dirty="0">
                <a:latin typeface="Times New Roman"/>
                <a:ea typeface="Times New Roman"/>
                <a:cs typeface="Times New Roman"/>
              </a:rPr>
              <a:t>: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3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участников </a:t>
            </a:r>
            <a:r>
              <a:rPr lang="ru-RU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коллективный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3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продолжительности </a:t>
            </a:r>
            <a:r>
              <a:rPr lang="ru-RU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краткосрочный: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ru-RU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dirty="0" smtClean="0">
                <a:latin typeface="Times New Roman"/>
              </a:rPr>
              <a:t>2</a:t>
            </a:r>
            <a:r>
              <a:rPr lang="ru-RU" sz="3600" dirty="0" smtClean="0">
                <a:latin typeface="Times New Roman"/>
                <a:ea typeface="Calibri"/>
              </a:rPr>
              <a:t> недели: </a:t>
            </a:r>
            <a:r>
              <a:rPr lang="ru-RU" sz="3400" dirty="0" smtClean="0">
                <a:latin typeface="Times New Roman"/>
                <a:ea typeface="Calibri"/>
              </a:rPr>
              <a:t>(с </a:t>
            </a:r>
            <a:r>
              <a:rPr lang="ru-RU" sz="3400" dirty="0">
                <a:latin typeface="Times New Roman"/>
                <a:ea typeface="Calibri"/>
              </a:rPr>
              <a:t>23.09 по 04.10.2024г.)</a:t>
            </a:r>
            <a:endParaRPr lang="ru-RU" sz="2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3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3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содержанию: </a:t>
            </a:r>
            <a:r>
              <a:rPr lang="ru-RU" sz="3300" dirty="0">
                <a:latin typeface="Times New Roman"/>
                <a:ea typeface="Times New Roman"/>
                <a:cs typeface="Times New Roman"/>
              </a:rPr>
              <a:t>познавательно-творческий.</a:t>
            </a:r>
            <a:endParaRPr lang="ru-RU" sz="33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67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748883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проекта:</a:t>
            </a:r>
            <a:endParaRPr lang="ru-RU" dirty="0"/>
          </a:p>
          <a:p>
            <a:pPr indent="457200"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детей считает, что опасными бывают люди с неприятной внешностью или неопрятно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одетые.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молодые девушки или юноши, симпатичные женщины и мужчины, не могут причинить вред. Мы должны рассказать об опасности контактов с незнакомыми взрослыми, как вести себя, чтобы не попасть в опасную ситуацию. 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>
                <a:latin typeface="Times New Roman"/>
                <a:ea typeface="SimSun"/>
                <a:cs typeface="Times New Roman"/>
              </a:rPr>
              <a:t>Проблемные </a:t>
            </a:r>
            <a:r>
              <a:rPr lang="ru-RU" sz="2800" b="1" dirty="0">
                <a:latin typeface="Times New Roman"/>
                <a:ea typeface="SimSun"/>
                <a:cs typeface="Times New Roman"/>
              </a:rPr>
              <a:t>вопросы: </a:t>
            </a:r>
            <a:endParaRPr lang="ru-RU" sz="2800" b="1" dirty="0" smtClean="0">
              <a:latin typeface="Times New Roman"/>
              <a:ea typeface="SimSun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/>
                <a:ea typeface="SimSun"/>
                <a:cs typeface="Times New Roman"/>
              </a:rPr>
              <a:t>«</a:t>
            </a:r>
            <a:r>
              <a:rPr lang="ru-RU" sz="2000" dirty="0">
                <a:latin typeface="Times New Roman"/>
                <a:ea typeface="SimSun"/>
                <a:cs typeface="Times New Roman"/>
              </a:rPr>
              <a:t>Может ли незнакомый человек быть опасен для ребёнка?», </a:t>
            </a:r>
            <a:endParaRPr lang="ru-RU" sz="2000" dirty="0" smtClean="0">
              <a:latin typeface="Times New Roman"/>
              <a:ea typeface="SimSun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/>
                <a:ea typeface="SimSun"/>
                <a:cs typeface="Times New Roman"/>
              </a:rPr>
              <a:t>«</a:t>
            </a:r>
            <a:r>
              <a:rPr lang="ru-RU" sz="2000" dirty="0">
                <a:latin typeface="Times New Roman"/>
                <a:ea typeface="SimSun"/>
                <a:cs typeface="Times New Roman"/>
              </a:rPr>
              <a:t>Как правильно вести себя при встрече с незнакомыми людьми?».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22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7560840" cy="5622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750"/>
              </a:spcAft>
            </a:pPr>
            <a:r>
              <a:rPr lang="ru-RU" sz="4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Цель: </a:t>
            </a:r>
            <a:endParaRPr lang="ru-RU" sz="3600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750"/>
              </a:spcAft>
            </a:pPr>
            <a:r>
              <a:rPr lang="ru-RU" sz="3200" dirty="0">
                <a:latin typeface="Times New Roman"/>
                <a:ea typeface="Times New Roman"/>
                <a:cs typeface="Times New Roman"/>
              </a:rPr>
              <a:t>сформировать у детей младшего дошкольного возраста первоначальные представления о правилах поведения с незнакомыми людьми,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на примере героев русских народных сказок.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750"/>
              </a:spcAft>
            </a:pPr>
            <a:endParaRPr lang="ru-RU" sz="36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67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469" y="10277"/>
            <a:ext cx="8352928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750"/>
              </a:spcAft>
            </a:pPr>
            <a:r>
              <a:rPr lang="ru-RU" sz="3200" b="1" dirty="0" smtClean="0">
                <a:latin typeface="Times New Roman"/>
                <a:ea typeface="Times New Roman"/>
                <a:cs typeface="Times New Roman"/>
              </a:rPr>
              <a:t>Задачи </a:t>
            </a: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для </a:t>
            </a:r>
            <a:r>
              <a:rPr lang="ru-RU" sz="3200" b="1" dirty="0" smtClean="0">
                <a:latin typeface="Times New Roman"/>
                <a:ea typeface="Times New Roman"/>
                <a:cs typeface="Times New Roman"/>
              </a:rPr>
              <a:t>детей:</a:t>
            </a:r>
            <a:endParaRPr lang="ru-RU" sz="2400" dirty="0" smtClean="0">
              <a:latin typeface="Calibri"/>
              <a:ea typeface="Times New Roman"/>
              <a:cs typeface="Times New Roman"/>
            </a:endParaRPr>
          </a:p>
          <a:p>
            <a:pPr indent="450215" algn="just">
              <a:spcAft>
                <a:spcPts val="750"/>
              </a:spcAft>
            </a:pPr>
            <a:r>
              <a:rPr lang="ru-RU" sz="2400" b="1" i="1" dirty="0" smtClean="0">
                <a:latin typeface="Times New Roman"/>
                <a:ea typeface="Times New Roman"/>
                <a:cs typeface="Times New Roman"/>
              </a:rPr>
              <a:t>Образовательные</a:t>
            </a:r>
            <a:r>
              <a:rPr lang="ru-RU" sz="2400" b="1" i="1" dirty="0">
                <a:latin typeface="Times New Roman"/>
                <a:ea typeface="Times New Roman"/>
                <a:cs typeface="Times New Roman"/>
              </a:rPr>
              <a:t>: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75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Times New Roman"/>
              </a:rPr>
              <a:t>На примере героев народных сказок расширять и закреплять у детей представления об опасных ситуациях для человека в окружающем мире, формировать осторожное отношение к потенциально опасным для детей людям.</a:t>
            </a:r>
            <a:endParaRPr lang="ru-RU" sz="2000" dirty="0"/>
          </a:p>
          <a:p>
            <a:pPr marL="342900" lvl="0" indent="-342900" algn="just">
              <a:spcAft>
                <a:spcPts val="75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Times New Roman"/>
              </a:rPr>
              <a:t>Научить правилам поведения при встрече с незнакомцем.</a:t>
            </a:r>
            <a:endParaRPr lang="ru-RU" sz="2000" dirty="0"/>
          </a:p>
          <a:p>
            <a:pPr marL="342900" lvl="0" indent="-342900" algn="just">
              <a:buFont typeface="Symbol"/>
              <a:buChar char=""/>
            </a:pPr>
            <a:r>
              <a:rPr lang="ru-RU" sz="2000" dirty="0">
                <a:latin typeface="Times New Roman"/>
                <a:ea typeface="Times New Roman"/>
              </a:rPr>
              <a:t>Формировать понятия: добро и зло</a:t>
            </a:r>
            <a:r>
              <a:rPr lang="ru-RU" sz="2000" dirty="0" smtClean="0">
                <a:latin typeface="Times New Roman"/>
                <a:ea typeface="Times New Roman"/>
              </a:rPr>
              <a:t>.</a:t>
            </a:r>
            <a:endParaRPr lang="ru-RU" sz="2000" dirty="0" smtClean="0"/>
          </a:p>
          <a:p>
            <a:pPr lvl="0" algn="just"/>
            <a:endParaRPr lang="ru-RU" sz="8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750"/>
              </a:spcAft>
            </a:pPr>
            <a:r>
              <a:rPr lang="ru-RU" sz="2400" b="1" i="1" dirty="0">
                <a:latin typeface="Times New Roman"/>
                <a:ea typeface="Times New Roman"/>
                <a:cs typeface="Times New Roman"/>
              </a:rPr>
              <a:t>Развивающие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75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Times New Roman"/>
              </a:rPr>
              <a:t>Развивать интерес детей к сказкам, слух, память. </a:t>
            </a:r>
            <a:endParaRPr lang="ru-RU" sz="2000" dirty="0"/>
          </a:p>
          <a:p>
            <a:pPr marL="342900" lvl="0" indent="-342900" algn="just">
              <a:spcAft>
                <a:spcPts val="75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Times New Roman"/>
              </a:rPr>
              <a:t>Развивать речевую активность детей, побуждать их вступать в диалог.</a:t>
            </a:r>
            <a:endParaRPr lang="ru-RU" sz="2000" dirty="0"/>
          </a:p>
          <a:p>
            <a:pPr indent="450215" algn="just">
              <a:spcAft>
                <a:spcPts val="750"/>
              </a:spcAft>
            </a:pPr>
            <a:r>
              <a:rPr lang="ru-RU" sz="2400" b="1" i="1" dirty="0">
                <a:latin typeface="Times New Roman"/>
                <a:ea typeface="Times New Roman"/>
                <a:cs typeface="Times New Roman"/>
              </a:rPr>
              <a:t>Воспитательные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75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Times New Roman"/>
              </a:rPr>
              <a:t>Воспитывать нравственные качества поведения детей на основе понимания поведения героев сказок и оценивания их поступков с позиции безопасности.</a:t>
            </a:r>
            <a:endParaRPr lang="ru-RU" sz="2000" dirty="0"/>
          </a:p>
          <a:p>
            <a:pPr indent="450215" algn="just">
              <a:lnSpc>
                <a:spcPct val="150000"/>
              </a:lnSpc>
              <a:spcAft>
                <a:spcPts val="75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81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71296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750"/>
              </a:spcAft>
            </a:pPr>
            <a:r>
              <a:rPr lang="ru-RU" sz="2800" b="1" i="1" dirty="0">
                <a:latin typeface="Times New Roman"/>
                <a:ea typeface="Times New Roman"/>
              </a:rPr>
              <a:t>Задачи для </a:t>
            </a:r>
            <a:r>
              <a:rPr lang="ru-RU" sz="2800" b="1" i="1" dirty="0" smtClean="0">
                <a:latin typeface="Times New Roman"/>
                <a:ea typeface="Times New Roman"/>
              </a:rPr>
              <a:t>педагогов:</a:t>
            </a:r>
            <a:endParaRPr lang="ru-RU" sz="2800" dirty="0" smtClean="0"/>
          </a:p>
          <a:p>
            <a:pPr marL="800100" indent="-342900" algn="just">
              <a:lnSpc>
                <a:spcPct val="15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/>
                <a:ea typeface="Times New Roman"/>
              </a:rPr>
              <a:t>Создать </a:t>
            </a:r>
            <a:r>
              <a:rPr lang="ru-RU" sz="2000" dirty="0">
                <a:latin typeface="Times New Roman"/>
                <a:ea typeface="Times New Roman"/>
              </a:rPr>
              <a:t>условия для совместной деятельности взрослых и детей, в рамках реализуемого проекта.</a:t>
            </a:r>
            <a:endParaRPr lang="ru-RU" sz="2000" dirty="0"/>
          </a:p>
          <a:p>
            <a:pPr marL="800100" indent="-342900" algn="just">
              <a:lnSpc>
                <a:spcPct val="15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/>
                <a:ea typeface="Times New Roman"/>
              </a:rPr>
              <a:t>Способствовать </a:t>
            </a:r>
            <a:r>
              <a:rPr lang="ru-RU" sz="2000" dirty="0">
                <a:latin typeface="Times New Roman"/>
                <a:ea typeface="Times New Roman"/>
              </a:rPr>
              <a:t>установлению взаимоотношений педагогов и родителей в процессе разработки и реализации проекта.</a:t>
            </a:r>
            <a:endParaRPr lang="ru-RU" sz="2000" dirty="0"/>
          </a:p>
          <a:p>
            <a:pPr marL="457200" algn="just">
              <a:lnSpc>
                <a:spcPct val="150000"/>
              </a:lnSpc>
              <a:spcAft>
                <a:spcPts val="750"/>
              </a:spcAft>
            </a:pPr>
            <a:r>
              <a:rPr lang="ru-RU" sz="2800" b="1" i="1" dirty="0">
                <a:latin typeface="Times New Roman"/>
                <a:ea typeface="Times New Roman"/>
              </a:rPr>
              <a:t>Задачи для </a:t>
            </a:r>
            <a:r>
              <a:rPr lang="ru-RU" sz="2800" b="1" i="1" dirty="0" smtClean="0">
                <a:latin typeface="Times New Roman"/>
                <a:ea typeface="Times New Roman"/>
              </a:rPr>
              <a:t>родителей:</a:t>
            </a:r>
            <a:endParaRPr lang="ru-RU" sz="2800" dirty="0" smtClean="0"/>
          </a:p>
          <a:p>
            <a:pPr marL="800100" indent="-342900" algn="just">
              <a:lnSpc>
                <a:spcPct val="15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Привлечь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родителей к проблеме основ безопасности жизнедеятельности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дошкольников.</a:t>
            </a:r>
            <a:endParaRPr lang="ru-RU" sz="2000" dirty="0" smtClean="0">
              <a:latin typeface="Calibri"/>
              <a:ea typeface="Times New Roman"/>
              <a:cs typeface="Times New Roman"/>
            </a:endParaRPr>
          </a:p>
          <a:p>
            <a:pPr marL="800100" indent="-342900" algn="just">
              <a:lnSpc>
                <a:spcPct val="15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Стимулировать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творческую активность родителей через участие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в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мероприятиях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проекта.</a:t>
            </a:r>
          </a:p>
          <a:p>
            <a:pPr marL="800100" indent="-342900" algn="just">
              <a:lnSpc>
                <a:spcPct val="15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Воспитывать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у родителей ответственность за сохранение здоровья, за безопасность детей, их эмоциональное благополучие.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393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5"/>
            <a:ext cx="7992888" cy="5283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750"/>
              </a:spcAft>
            </a:pP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Ожидаемые результаты проекта: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Дети освоят правила поведения с незнакомыми людьми.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Дети научатся оценивать поступки героев сказок и соизмерять правильность своих поступков.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У детей появится более глубокий интерес к пониманию действий героев сказок и понимания со стороны безопасности этих действий.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У ребят и взрослых появятся общие интересы, темы для общения, близкие отношения не только дома, но и в стенах детского сада.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Родители будут чаще обращать внимание своих детей на опасные ситуации вне детского сада, в быту.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607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3"/>
            <a:ext cx="8856984" cy="7181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Этапы реализации проекта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750"/>
              </a:spcAft>
              <a:buFont typeface="+mj-lt"/>
              <a:buAutoNum type="arabicPeriod"/>
            </a:pPr>
            <a:r>
              <a:rPr lang="ru-RU" sz="1600" b="1" dirty="0">
                <a:latin typeface="Times New Roman"/>
                <a:ea typeface="Times New Roman"/>
              </a:rPr>
              <a:t> </a:t>
            </a:r>
            <a:r>
              <a:rPr lang="ru-RU" b="1" i="1" u="sng" dirty="0">
                <a:latin typeface="Times New Roman"/>
                <a:ea typeface="Times New Roman"/>
              </a:rPr>
              <a:t>Подготовительный  этап:</a:t>
            </a:r>
            <a:r>
              <a:rPr lang="ru-RU" b="1" i="1" u="sng" dirty="0">
                <a:latin typeface="Calibri"/>
                <a:ea typeface="Calibri"/>
                <a:cs typeface="Times New Roman"/>
              </a:rPr>
              <a:t> </a:t>
            </a:r>
            <a:endParaRPr lang="ru-RU" u="sng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/>
                <a:ea typeface="Times New Roman"/>
              </a:rPr>
              <a:t>Постановка проблемы.</a:t>
            </a:r>
            <a:endParaRPr lang="ru-RU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/>
                <a:ea typeface="Times New Roman"/>
              </a:rPr>
              <a:t>Определение цели и задач.</a:t>
            </a:r>
            <a:endParaRPr lang="ru-RU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/>
                <a:ea typeface="Times New Roman"/>
              </a:rPr>
              <a:t>Определение актуальности и значимости проекта.</a:t>
            </a:r>
            <a:endParaRPr lang="ru-RU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/>
                <a:ea typeface="Times New Roman"/>
              </a:rPr>
              <a:t>Подбор литературных произведений.</a:t>
            </a:r>
            <a:endParaRPr lang="ru-RU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/>
                <a:ea typeface="Times New Roman"/>
              </a:rPr>
              <a:t>Подбор наглядно-дидактического материала.</a:t>
            </a:r>
            <a:endParaRPr lang="ru-RU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/>
                <a:ea typeface="Times New Roman"/>
              </a:rPr>
              <a:t>Организация развивающей среды в группе.</a:t>
            </a:r>
            <a:endParaRPr lang="ru-RU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/>
                <a:ea typeface="Times New Roman"/>
              </a:rPr>
              <a:t>Разработка НОД по теме проекта, проблемных ситуаций, тренинга.</a:t>
            </a:r>
            <a:endParaRPr lang="ru-RU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/>
                <a:ea typeface="Times New Roman"/>
              </a:rPr>
              <a:t>Размещение информации в родительском уголке о начале работы над проектом, приглашение к </a:t>
            </a:r>
            <a:r>
              <a:rPr lang="ru-RU" sz="1600" dirty="0" smtClean="0">
                <a:latin typeface="Times New Roman"/>
                <a:ea typeface="Times New Roman"/>
              </a:rPr>
              <a:t>сотрудничеству.</a:t>
            </a:r>
            <a:endParaRPr lang="ru-RU" sz="1600" dirty="0" smtClean="0"/>
          </a:p>
          <a:p>
            <a:pPr lvl="0" algn="just"/>
            <a:r>
              <a:rPr lang="ru-RU" sz="1600" b="1" i="1" dirty="0" smtClean="0">
                <a:latin typeface="Times New Roman"/>
                <a:ea typeface="Times New Roman"/>
                <a:cs typeface="Times New Roman"/>
              </a:rPr>
              <a:t>2.    </a:t>
            </a:r>
            <a:r>
              <a:rPr lang="ru-RU" b="1" i="1" u="sng" dirty="0" smtClean="0">
                <a:latin typeface="Times New Roman"/>
                <a:ea typeface="Times New Roman"/>
                <a:cs typeface="Times New Roman"/>
              </a:rPr>
              <a:t>Основной </a:t>
            </a:r>
            <a:r>
              <a:rPr lang="ru-RU" b="1" i="1" u="sng" dirty="0">
                <a:latin typeface="Times New Roman"/>
                <a:ea typeface="Times New Roman"/>
                <a:cs typeface="Times New Roman"/>
              </a:rPr>
              <a:t>этап:</a:t>
            </a:r>
            <a:endParaRPr lang="ru-RU" sz="1400" u="sng" dirty="0">
              <a:latin typeface="Calibri"/>
              <a:ea typeface="Calibri"/>
              <a:cs typeface="Times New Roman"/>
            </a:endParaRPr>
          </a:p>
          <a:p>
            <a:pPr marL="285750" lvl="0" indent="-285750" algn="just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/>
                <a:ea typeface="Times New Roman"/>
              </a:rPr>
              <a:t>Реализация комплекса мероприятий направленного на достижение поставленной цели.</a:t>
            </a:r>
            <a:endParaRPr lang="ru-RU" sz="1600" dirty="0"/>
          </a:p>
          <a:p>
            <a:pPr marL="285750" lvl="0" indent="-285750" algn="just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/>
                <a:ea typeface="Times New Roman"/>
              </a:rPr>
              <a:t>Оформление уголка для родителей «Азбука безопасности» (памятки, </a:t>
            </a:r>
            <a:r>
              <a:rPr lang="ru-RU" sz="1600" dirty="0" smtClean="0">
                <a:latin typeface="Times New Roman"/>
                <a:ea typeface="Times New Roman"/>
              </a:rPr>
              <a:t>консультации)</a:t>
            </a:r>
            <a:endParaRPr lang="ru-RU" sz="1600" dirty="0" smtClean="0"/>
          </a:p>
          <a:p>
            <a:pPr lvl="0" algn="just">
              <a:spcAft>
                <a:spcPts val="750"/>
              </a:spcAft>
            </a:pPr>
            <a:r>
              <a:rPr lang="ru-RU" sz="1600" b="1" i="1" dirty="0" smtClean="0">
                <a:latin typeface="Times New Roman"/>
                <a:ea typeface="Times New Roman"/>
                <a:cs typeface="Times New Roman"/>
              </a:rPr>
              <a:t>3.   </a:t>
            </a:r>
            <a:r>
              <a:rPr lang="ru-RU" b="1" i="1" u="sng" dirty="0" smtClean="0">
                <a:latin typeface="Times New Roman"/>
                <a:ea typeface="Times New Roman"/>
                <a:cs typeface="Times New Roman"/>
              </a:rPr>
              <a:t>Заключительный </a:t>
            </a:r>
            <a:r>
              <a:rPr lang="ru-RU" b="1" i="1" u="sng" dirty="0">
                <a:latin typeface="Times New Roman"/>
                <a:ea typeface="Times New Roman"/>
                <a:cs typeface="Times New Roman"/>
              </a:rPr>
              <a:t>этап:</a:t>
            </a:r>
            <a:endParaRPr lang="ru-RU" sz="1400" u="sng" dirty="0">
              <a:latin typeface="Calibri"/>
              <a:ea typeface="Calibri"/>
              <a:cs typeface="Times New Roman"/>
            </a:endParaRPr>
          </a:p>
          <a:p>
            <a:pPr marL="285750" lvl="0" indent="-285750" algn="just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/>
                <a:ea typeface="Times New Roman"/>
              </a:rPr>
              <a:t>Подведение итогов проекта. Обобщение результатов работы, их анализ, формулировка выводов.</a:t>
            </a:r>
            <a:endParaRPr lang="ru-RU" sz="1600" dirty="0"/>
          </a:p>
          <a:p>
            <a:pPr marL="285750" lvl="0" indent="-285750" algn="just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/>
                <a:ea typeface="Times New Roman"/>
              </a:rPr>
              <a:t>Организация итогового развлечения по ОБЖ «Уроки безопасности в любимых детских сказках».</a:t>
            </a:r>
            <a:endParaRPr lang="ru-RU" sz="1600" dirty="0"/>
          </a:p>
          <a:p>
            <a:pPr marL="285750" lvl="0" indent="-285750" algn="just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/>
                <a:ea typeface="Times New Roman"/>
              </a:rPr>
              <a:t>Оформление </a:t>
            </a:r>
            <a:r>
              <a:rPr lang="ru-RU" sz="1600" dirty="0">
                <a:latin typeface="Times New Roman"/>
                <a:ea typeface="Times New Roman"/>
              </a:rPr>
              <a:t>коллажа совместного творчества детей, воспитателей и родителей по теме «Будь осторожен с незнакомыми людьми».</a:t>
            </a:r>
          </a:p>
          <a:p>
            <a:pPr marL="285750" lvl="0" indent="-285750" algn="just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/>
                <a:ea typeface="Times New Roman"/>
              </a:rPr>
              <a:t>Фотоотчёт </a:t>
            </a:r>
            <a:r>
              <a:rPr lang="ru-RU" sz="1600" dirty="0">
                <a:latin typeface="Times New Roman"/>
                <a:ea typeface="Times New Roman"/>
              </a:rPr>
              <a:t>и презентация результатов проекта «Учимся безопасности по сказке» для детей и родителей.</a:t>
            </a:r>
            <a:endParaRPr lang="ru-RU" sz="1600" dirty="0"/>
          </a:p>
          <a:p>
            <a:pPr indent="449580" algn="just">
              <a:spcAft>
                <a:spcPts val="750"/>
              </a:spcAft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138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</TotalTime>
  <Words>950</Words>
  <Application>Microsoft Office PowerPoint</Application>
  <PresentationFormat>Экран (4:3)</PresentationFormat>
  <Paragraphs>139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 Проект  по  формированию основ безопасного поведения  младших дошкольников «Учимся безопасности по сказке»</vt:lpstr>
      <vt:lpstr>Актуальность темы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Проект  по  формированию основ безопасного поведения  младших дошкольников «Учимся безопасности по сказке»</dc:title>
  <dc:creator>1</dc:creator>
  <cp:lastModifiedBy>Пользователь Windows</cp:lastModifiedBy>
  <cp:revision>55</cp:revision>
  <dcterms:created xsi:type="dcterms:W3CDTF">2024-10-01T11:27:04Z</dcterms:created>
  <dcterms:modified xsi:type="dcterms:W3CDTF">2024-11-06T03:02:36Z</dcterms:modified>
</cp:coreProperties>
</file>