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6" r:id="rId4"/>
    <p:sldId id="294" r:id="rId5"/>
    <p:sldId id="265" r:id="rId6"/>
    <p:sldId id="288" r:id="rId7"/>
    <p:sldId id="284" r:id="rId8"/>
    <p:sldId id="270" r:id="rId9"/>
    <p:sldId id="290" r:id="rId10"/>
    <p:sldId id="297" r:id="rId11"/>
    <p:sldId id="298" r:id="rId12"/>
    <p:sldId id="292" r:id="rId13"/>
    <p:sldId id="296" r:id="rId14"/>
    <p:sldId id="291" r:id="rId15"/>
    <p:sldId id="293" r:id="rId16"/>
    <p:sldId id="295" r:id="rId17"/>
    <p:sldId id="259" r:id="rId18"/>
    <p:sldId id="262" r:id="rId19"/>
    <p:sldId id="263" r:id="rId20"/>
    <p:sldId id="287" r:id="rId21"/>
    <p:sldId id="282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11" autoAdjust="0"/>
  </p:normalViewPr>
  <p:slideViewPr>
    <p:cSldViewPr>
      <p:cViewPr>
        <p:scale>
          <a:sx n="55" d="100"/>
          <a:sy n="55" d="100"/>
        </p:scale>
        <p:origin x="-1992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78F14-1AA3-417E-B2E3-09B86B3F127C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A81AB-3B76-4392-B7E3-BDD91ED5B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917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07326-26D9-4101-92FB-6D56A0C0F5B1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A94A-302B-4D24-B224-1FBAF345D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07326-26D9-4101-92FB-6D56A0C0F5B1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A94A-302B-4D24-B224-1FBAF345D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07326-26D9-4101-92FB-6D56A0C0F5B1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A94A-302B-4D24-B224-1FBAF345D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07326-26D9-4101-92FB-6D56A0C0F5B1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A94A-302B-4D24-B224-1FBAF345D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07326-26D9-4101-92FB-6D56A0C0F5B1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A94A-302B-4D24-B224-1FBAF345D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07326-26D9-4101-92FB-6D56A0C0F5B1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A94A-302B-4D24-B224-1FBAF345D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07326-26D9-4101-92FB-6D56A0C0F5B1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A94A-302B-4D24-B224-1FBAF345D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07326-26D9-4101-92FB-6D56A0C0F5B1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A94A-302B-4D24-B224-1FBAF345D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07326-26D9-4101-92FB-6D56A0C0F5B1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A94A-302B-4D24-B224-1FBAF345D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07326-26D9-4101-92FB-6D56A0C0F5B1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A94A-302B-4D24-B224-1FBAF345D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07326-26D9-4101-92FB-6D56A0C0F5B1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A94A-302B-4D24-B224-1FBAF345D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07326-26D9-4101-92FB-6D56A0C0F5B1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3A94A-302B-4D24-B224-1FBAF345D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maxresdefault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76200" y="0"/>
            <a:ext cx="92964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5984" y="928670"/>
            <a:ext cx="442915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ПРЕЗЕНТАЦИЯ </a:t>
            </a:r>
          </a:p>
          <a:p>
            <a:pPr algn="ctr"/>
            <a:r>
              <a:rPr lang="ru-RU" sz="32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</a:p>
          <a:p>
            <a:pPr algn="ctr"/>
            <a:r>
              <a:rPr lang="ru-RU" sz="24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«Разрумянилась немножко наша русская матрешка»</a:t>
            </a:r>
          </a:p>
          <a:p>
            <a:pPr algn="ctr"/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младшая группа «Б»</a:t>
            </a:r>
            <a:endParaRPr lang="en-US" sz="24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Воспитатель: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Тупицына.И.В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24.jp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>
            <a:off x="1" y="4797152"/>
            <a:ext cx="3635895" cy="180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286000" y="889844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Практический: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43841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  <a:p>
            <a:r>
              <a:rPr lang="ru-RU" sz="2000" dirty="0"/>
              <a:t> </a:t>
            </a:r>
          </a:p>
          <a:p>
            <a:endParaRPr lang="ru-RU" dirty="0"/>
          </a:p>
          <a:p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4652">
            <a:off x="1371039" y="1853911"/>
            <a:ext cx="2989374" cy="375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5461">
            <a:off x="4852781" y="1641480"/>
            <a:ext cx="3303587" cy="3679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495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24.jp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>
            <a:off x="1" y="4797152"/>
            <a:ext cx="3635895" cy="180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286000" y="889844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Практический: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43841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  <a:p>
            <a:r>
              <a:rPr lang="ru-RU" sz="2000" dirty="0"/>
              <a:t> </a:t>
            </a:r>
          </a:p>
          <a:p>
            <a:endParaRPr lang="ru-RU" dirty="0"/>
          </a:p>
          <a:p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95450"/>
            <a:ext cx="5544616" cy="4181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3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24.jp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>
            <a:off x="1" y="4797152"/>
            <a:ext cx="3635895" cy="180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286000" y="889844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Практический: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43841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  <a:p>
            <a:r>
              <a:rPr lang="ru-RU" sz="2000" dirty="0"/>
              <a:t> </a:t>
            </a:r>
          </a:p>
          <a:p>
            <a:endParaRPr lang="ru-RU" dirty="0"/>
          </a:p>
          <a:p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1906">
            <a:off x="1075214" y="1623497"/>
            <a:ext cx="2945607" cy="3408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6643">
            <a:off x="4788024" y="2080536"/>
            <a:ext cx="3241016" cy="336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078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24.jp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>
            <a:off x="1" y="4797152"/>
            <a:ext cx="3635895" cy="180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286000" y="889844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Практический: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43841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  <a:p>
            <a:r>
              <a:rPr lang="ru-RU" sz="2000" dirty="0"/>
              <a:t> </a:t>
            </a:r>
          </a:p>
          <a:p>
            <a:endParaRPr lang="ru-RU" dirty="0"/>
          </a:p>
          <a:p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0886">
            <a:off x="899592" y="1751618"/>
            <a:ext cx="3456384" cy="3045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2371">
            <a:off x="5002620" y="1761927"/>
            <a:ext cx="3600400" cy="333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60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01208"/>
            <a:ext cx="2736304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8864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.</a:t>
            </a:r>
            <a:r>
              <a:rPr lang="ru-RU" sz="2400" dirty="0">
                <a:solidFill>
                  <a:srgbClr val="FF0000"/>
                </a:solidFill>
              </a:rPr>
              <a:t>Заключительный этап</a:t>
            </a:r>
          </a:p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3454">
            <a:off x="1081241" y="1484784"/>
            <a:ext cx="3130079" cy="366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8409">
            <a:off x="4729294" y="1448058"/>
            <a:ext cx="388843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428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01208"/>
            <a:ext cx="2736304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8864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.</a:t>
            </a:r>
            <a:r>
              <a:rPr lang="ru-RU" sz="3200" dirty="0">
                <a:solidFill>
                  <a:srgbClr val="FF0000"/>
                </a:solidFill>
              </a:rPr>
              <a:t>Заключительный этап</a:t>
            </a:r>
          </a:p>
          <a:p>
            <a:endParaRPr lang="ru-RU" sz="32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7558">
            <a:off x="704056" y="1628800"/>
            <a:ext cx="3163887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2180">
            <a:off x="4538222" y="1700809"/>
            <a:ext cx="3816350" cy="3119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573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01208"/>
            <a:ext cx="2736304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8864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.</a:t>
            </a:r>
            <a:r>
              <a:rPr lang="ru-RU" sz="3200" dirty="0">
                <a:solidFill>
                  <a:srgbClr val="FF0000"/>
                </a:solidFill>
              </a:rPr>
              <a:t>Заключительный этап</a:t>
            </a:r>
          </a:p>
          <a:p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4709">
            <a:off x="689903" y="1966203"/>
            <a:ext cx="3609646" cy="2250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1482">
            <a:off x="4509502" y="1265858"/>
            <a:ext cx="3962400" cy="417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152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0" y="1285860"/>
            <a:ext cx="1181401" cy="5572140"/>
            <a:chOff x="0" y="1285860"/>
            <a:chExt cx="1181401" cy="5572140"/>
          </a:xfrm>
        </p:grpSpPr>
        <p:pic>
          <p:nvPicPr>
            <p:cNvPr id="4098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421481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6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5500702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9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278605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0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1285860"/>
              <a:ext cx="1181401" cy="1357298"/>
            </a:xfrm>
            <a:prstGeom prst="rect">
              <a:avLst/>
            </a:prstGeom>
            <a:noFill/>
          </p:spPr>
        </p:pic>
      </p:grpSp>
      <p:pic>
        <p:nvPicPr>
          <p:cNvPr id="11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181401" cy="1357298"/>
          </a:xfrm>
          <a:prstGeom prst="rect">
            <a:avLst/>
          </a:prstGeom>
          <a:noFill/>
        </p:spPr>
      </p:pic>
      <p:grpSp>
        <p:nvGrpSpPr>
          <p:cNvPr id="15" name="Группа 14"/>
          <p:cNvGrpSpPr/>
          <p:nvPr/>
        </p:nvGrpSpPr>
        <p:grpSpPr>
          <a:xfrm>
            <a:off x="7962599" y="1285860"/>
            <a:ext cx="1181401" cy="5572140"/>
            <a:chOff x="0" y="1285860"/>
            <a:chExt cx="1181401" cy="5572140"/>
          </a:xfrm>
        </p:grpSpPr>
        <p:pic>
          <p:nvPicPr>
            <p:cNvPr id="16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421481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7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5500702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8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278605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9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1285860"/>
              <a:ext cx="1181401" cy="1357298"/>
            </a:xfrm>
            <a:prstGeom prst="rect">
              <a:avLst/>
            </a:prstGeom>
            <a:noFill/>
          </p:spPr>
        </p:pic>
      </p:grpSp>
      <p:pic>
        <p:nvPicPr>
          <p:cNvPr id="20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62599" y="0"/>
            <a:ext cx="1181401" cy="1357298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1285852" y="357166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Конструирование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«Домик для матрёшек»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407" y="1357298"/>
            <a:ext cx="561662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1"/>
          <p:cNvGrpSpPr/>
          <p:nvPr/>
        </p:nvGrpSpPr>
        <p:grpSpPr>
          <a:xfrm>
            <a:off x="0" y="1285860"/>
            <a:ext cx="1181401" cy="5572140"/>
            <a:chOff x="0" y="1285860"/>
            <a:chExt cx="1181401" cy="5572140"/>
          </a:xfrm>
        </p:grpSpPr>
        <p:pic>
          <p:nvPicPr>
            <p:cNvPr id="4098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421481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6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5500702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9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278605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0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1285860"/>
              <a:ext cx="1181401" cy="1357298"/>
            </a:xfrm>
            <a:prstGeom prst="rect">
              <a:avLst/>
            </a:prstGeom>
            <a:noFill/>
          </p:spPr>
        </p:pic>
      </p:grpSp>
      <p:pic>
        <p:nvPicPr>
          <p:cNvPr id="11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181401" cy="1357298"/>
          </a:xfrm>
          <a:prstGeom prst="rect">
            <a:avLst/>
          </a:prstGeom>
          <a:noFill/>
        </p:spPr>
      </p:pic>
      <p:grpSp>
        <p:nvGrpSpPr>
          <p:cNvPr id="3" name="Группа 14"/>
          <p:cNvGrpSpPr/>
          <p:nvPr/>
        </p:nvGrpSpPr>
        <p:grpSpPr>
          <a:xfrm>
            <a:off x="7962599" y="1285860"/>
            <a:ext cx="1181401" cy="5572140"/>
            <a:chOff x="0" y="1285860"/>
            <a:chExt cx="1181401" cy="5572140"/>
          </a:xfrm>
        </p:grpSpPr>
        <p:pic>
          <p:nvPicPr>
            <p:cNvPr id="16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421481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7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5500702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8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278605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9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1285860"/>
              <a:ext cx="1181401" cy="1357298"/>
            </a:xfrm>
            <a:prstGeom prst="rect">
              <a:avLst/>
            </a:prstGeom>
            <a:noFill/>
          </p:spPr>
        </p:pic>
      </p:grpSp>
      <p:pic>
        <p:nvPicPr>
          <p:cNvPr id="20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62599" y="0"/>
            <a:ext cx="1181401" cy="135729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000100" y="214291"/>
            <a:ext cx="73581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Художественное творчество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«Красавицы- матрешки»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«Чашки для матрешки»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43786" y="2101143"/>
            <a:ext cx="3397661" cy="2143140"/>
          </a:xfrm>
          <a:prstGeom prst="flowChartAlternateProcess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040" y="3837788"/>
            <a:ext cx="2815143" cy="2111357"/>
          </a:xfrm>
          <a:prstGeom prst="flowChartAlternateProcess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1"/>
          <p:cNvGrpSpPr/>
          <p:nvPr/>
        </p:nvGrpSpPr>
        <p:grpSpPr>
          <a:xfrm>
            <a:off x="0" y="1285860"/>
            <a:ext cx="1181401" cy="5572140"/>
            <a:chOff x="0" y="1285860"/>
            <a:chExt cx="1181401" cy="5572140"/>
          </a:xfrm>
        </p:grpSpPr>
        <p:pic>
          <p:nvPicPr>
            <p:cNvPr id="4098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421481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6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5500702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9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278605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0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1285860"/>
              <a:ext cx="1181401" cy="1357298"/>
            </a:xfrm>
            <a:prstGeom prst="rect">
              <a:avLst/>
            </a:prstGeom>
            <a:noFill/>
          </p:spPr>
        </p:pic>
      </p:grpSp>
      <p:pic>
        <p:nvPicPr>
          <p:cNvPr id="11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181401" cy="1357298"/>
          </a:xfrm>
          <a:prstGeom prst="rect">
            <a:avLst/>
          </a:prstGeom>
          <a:noFill/>
        </p:spPr>
      </p:pic>
      <p:grpSp>
        <p:nvGrpSpPr>
          <p:cNvPr id="3" name="Группа 14"/>
          <p:cNvGrpSpPr/>
          <p:nvPr/>
        </p:nvGrpSpPr>
        <p:grpSpPr>
          <a:xfrm>
            <a:off x="7962599" y="1285860"/>
            <a:ext cx="1181401" cy="5572140"/>
            <a:chOff x="0" y="1285860"/>
            <a:chExt cx="1181401" cy="5572140"/>
          </a:xfrm>
        </p:grpSpPr>
        <p:pic>
          <p:nvPicPr>
            <p:cNvPr id="16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421481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7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5500702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8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278605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9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1285860"/>
              <a:ext cx="1181401" cy="1357298"/>
            </a:xfrm>
            <a:prstGeom prst="rect">
              <a:avLst/>
            </a:prstGeom>
            <a:noFill/>
          </p:spPr>
        </p:pic>
      </p:grpSp>
      <p:pic>
        <p:nvPicPr>
          <p:cNvPr id="20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62599" y="0"/>
            <a:ext cx="1181401" cy="135729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071538" y="0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Аппликация «Нарядные матрешка»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1428728" y="571480"/>
            <a:ext cx="5986931" cy="2857520"/>
            <a:chOff x="1500166" y="1000108"/>
            <a:chExt cx="5986931" cy="2857520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2143108" y="3214686"/>
              <a:ext cx="464347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Лепка «</a:t>
              </a:r>
              <a:r>
                <a:rPr lang="ru-RU" sz="28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Матрёшечка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026" name="Picture 2" descr="C:\Documents and Settings\Admin\Рабочий стол\Новая папка\8f6ad2619609b67d4a634ab3bd689c3b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1500166" y="1000108"/>
              <a:ext cx="986271" cy="1428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Picture 2" descr="C:\Documents and Settings\Admin\Рабочий стол\Новая папка\8f6ad2619609b67d4a634ab3bd689c3b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2500298" y="1000108"/>
              <a:ext cx="986271" cy="1428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Picture 2" descr="C:\Documents and Settings\Admin\Рабочий стол\Новая папка\8f6ad2619609b67d4a634ab3bd689c3b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500430" y="1000108"/>
              <a:ext cx="986271" cy="1428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" descr="C:\Documents and Settings\Admin\Рабочий стол\Новая папка\8f6ad2619609b67d4a634ab3bd689c3b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500562" y="1000108"/>
              <a:ext cx="986271" cy="1428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Picture 2" descr="C:\Documents and Settings\Admin\Рабочий стол\Новая папка\8f6ad2619609b67d4a634ab3bd689c3b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500694" y="1000108"/>
              <a:ext cx="986271" cy="1428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Picture 2" descr="C:\Documents and Settings\Admin\Рабочий стол\Новая папка\8f6ad2619609b67d4a634ab3bd689c3b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6500826" y="1000108"/>
              <a:ext cx="986271" cy="1428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Picture 2" descr="C:\Documents and Settings\Admin\Рабочий стол\Новая папка\8f6ad2619609b67d4a634ab3bd689c3b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1500166" y="2428868"/>
              <a:ext cx="986271" cy="1428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Picture 2" descr="C:\Documents and Settings\Admin\Рабочий стол\Новая папка\8f6ad2619609b67d4a634ab3bd689c3b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2500298" y="2428868"/>
              <a:ext cx="986271" cy="1428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Picture 2" descr="C:\Documents and Settings\Admin\Рабочий стол\Новая папка\8f6ad2619609b67d4a634ab3bd689c3b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500430" y="2428868"/>
              <a:ext cx="986271" cy="1428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Picture 2" descr="C:\Documents and Settings\Admin\Рабочий стол\Новая папка\8f6ad2619609b67d4a634ab3bd689c3b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500562" y="2428868"/>
              <a:ext cx="986271" cy="1428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Picture 2" descr="C:\Documents and Settings\Admin\Рабочий стол\Новая папка\8f6ad2619609b67d4a634ab3bd689c3b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500694" y="2428868"/>
              <a:ext cx="986271" cy="1428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Picture 2" descr="C:\Documents and Settings\Admin\Рабочий стол\Новая папка\8f6ad2619609b67d4a634ab3bd689c3b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6500826" y="2428868"/>
              <a:ext cx="986271" cy="14287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" name="TextBox 33"/>
          <p:cNvSpPr txBox="1"/>
          <p:nvPr/>
        </p:nvSpPr>
        <p:spPr>
          <a:xfrm>
            <a:off x="928662" y="3500438"/>
            <a:ext cx="764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Лепка «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Матрешечка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(коллективная работа)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/>
          <a:srcRect t="-1925"/>
          <a:stretch>
            <a:fillRect/>
          </a:stretch>
        </p:blipFill>
        <p:spPr bwMode="auto">
          <a:xfrm>
            <a:off x="3428992" y="4000504"/>
            <a:ext cx="2044757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>
            <a:off x="1" y="5000636"/>
            <a:ext cx="2822244" cy="164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 flipH="1">
            <a:off x="6377852" y="4929198"/>
            <a:ext cx="2766148" cy="1762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063180">
            <a:off x="93134" y="3862"/>
            <a:ext cx="1181401" cy="1357298"/>
          </a:xfrm>
          <a:prstGeom prst="rect">
            <a:avLst/>
          </a:prstGeom>
          <a:noFill/>
        </p:spPr>
      </p:pic>
      <p:pic>
        <p:nvPicPr>
          <p:cNvPr id="7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697973" flipH="1">
            <a:off x="7782933" y="13976"/>
            <a:ext cx="1214446" cy="135729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143240" y="1857364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28684" y="1286002"/>
            <a:ext cx="746147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проекта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творческий.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проекта: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информационный, практико-игровой.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второй младшей группы, воспитатель, родители.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 реализации проекта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dirty="0"/>
              <a:t> </a:t>
            </a:r>
            <a:r>
              <a:rPr lang="ru-RU" sz="3200" i="1" dirty="0">
                <a:solidFill>
                  <a:srgbClr val="002060"/>
                </a:solidFill>
              </a:rPr>
              <a:t>с 27.03 по 10.04.2023г.</a:t>
            </a:r>
            <a:endParaRPr lang="ru-RU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643446"/>
            <a:ext cx="3435775" cy="2000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929290" y="4643446"/>
            <a:ext cx="3214710" cy="20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063180">
            <a:off x="21695" y="-67577"/>
            <a:ext cx="1181401" cy="1357298"/>
          </a:xfrm>
          <a:prstGeom prst="rect">
            <a:avLst/>
          </a:prstGeom>
          <a:noFill/>
        </p:spPr>
      </p:pic>
      <p:pic>
        <p:nvPicPr>
          <p:cNvPr id="7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697973" flipH="1">
            <a:off x="7782933" y="13976"/>
            <a:ext cx="1214446" cy="135729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143240" y="1857364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000100" y="70285"/>
            <a:ext cx="678661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Консультации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родителей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тему: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атрешка-</a:t>
            </a:r>
            <a:r>
              <a:rPr kumimoji="0" lang="ru-RU" sz="280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самая известная русская игрушка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«Появление матрешки на Руси»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"Картотека игр с матрешками"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http://ped-kopilka.ru/upload/blogs/18401_4007f9ccaaa4029389f73f5f48420aaa.jpg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14282" y="2285992"/>
            <a:ext cx="2714644" cy="178595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2" name="Рисунок 11" descr="http://ped-kopilka.ru/upload/blogs/18401_037f622c577086ac343e66c81611e7ca.jpg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143240" y="2285992"/>
            <a:ext cx="2852725" cy="178595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3" name="Рисунок 12" descr="http://ped-kopilka.ru/upload/blogs/18401_423e1fd3378ac9a2fa63785d97c8ebbe.jpg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286512" y="2285992"/>
            <a:ext cx="2643206" cy="1819276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4" name="Рисунок 13" descr="http://ped-kopilka.ru/upload/blogs/18401_ebbab3823a05678241620eb3920d1b17.jpg.jpg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143240" y="4214818"/>
            <a:ext cx="3040050" cy="1928826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5188068"/>
            <a:ext cx="2500297" cy="1455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858015" y="5235082"/>
            <a:ext cx="2285983" cy="1456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063180">
            <a:off x="93134" y="3862"/>
            <a:ext cx="1181401" cy="1357298"/>
          </a:xfrm>
          <a:prstGeom prst="rect">
            <a:avLst/>
          </a:prstGeom>
          <a:noFill/>
        </p:spPr>
      </p:pic>
      <p:pic>
        <p:nvPicPr>
          <p:cNvPr id="7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697973" flipH="1">
            <a:off x="7782933" y="13976"/>
            <a:ext cx="1214446" cy="135729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143240" y="1857364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1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Выводы: 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5258">
            <a:off x="716401" y="1341020"/>
            <a:ext cx="3317584" cy="384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5323">
            <a:off x="5506949" y="1289800"/>
            <a:ext cx="2011363" cy="4371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00570"/>
            <a:ext cx="3681185" cy="2143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786447" y="4500570"/>
            <a:ext cx="3357553" cy="2138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063180">
            <a:off x="178933" y="64748"/>
            <a:ext cx="1511058" cy="1736037"/>
          </a:xfrm>
          <a:prstGeom prst="rect">
            <a:avLst/>
          </a:prstGeom>
          <a:noFill/>
        </p:spPr>
      </p:pic>
      <p:pic>
        <p:nvPicPr>
          <p:cNvPr id="7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697973" flipH="1">
            <a:off x="7460301" y="192350"/>
            <a:ext cx="1471928" cy="164506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143240" y="1857364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00166" y="2571744"/>
            <a:ext cx="59293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>
            <a:off x="0" y="5143512"/>
            <a:ext cx="2576831" cy="1500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 flipH="1">
            <a:off x="6500826" y="5007536"/>
            <a:ext cx="2643174" cy="1683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063180">
            <a:off x="194999" y="-38972"/>
            <a:ext cx="949481" cy="1090848"/>
          </a:xfrm>
          <a:prstGeom prst="rect">
            <a:avLst/>
          </a:prstGeom>
          <a:noFill/>
        </p:spPr>
      </p:pic>
      <p:pic>
        <p:nvPicPr>
          <p:cNvPr id="7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697973" flipH="1">
            <a:off x="8000013" y="-21719"/>
            <a:ext cx="941300" cy="1052023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14282" y="661718"/>
            <a:ext cx="8715436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373737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к народной культуре, народному искусству является средством формирования у них развития духовности. Именно поэтому родная культура как отец и мать должны стать неотъемлемой частью души ребенка, началом, порождающим личность.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настоящее время, наших детей трудно очень удивить. В детских магазинах море всяких игрушек: куклы, солдатики, пистолеты, лото,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кухни, спальни и т.д. Эти игрушки производство западных стран и наши дети ими играют и не владеют достаточной информацией о традиционной русской игрушке. Да и их родители мало, что знают, о том какими игрушками играли наши дедушки и бабушки. Матрешка – самая известная русская народная игрушка. Но мало кто знает, как она появилась.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Появление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матрешки удивляет детей – что же таится внутри, какая она, самая маленькая куколка? Когда главный секрет открыт, начинается игра, какая фигурка меньше или больше; выше или ниже.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>
            <a:off x="0" y="5143512"/>
            <a:ext cx="2576831" cy="1500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 flipH="1">
            <a:off x="6500826" y="5007536"/>
            <a:ext cx="2643174" cy="1683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063180">
            <a:off x="194999" y="-38972"/>
            <a:ext cx="949481" cy="1090848"/>
          </a:xfrm>
          <a:prstGeom prst="rect">
            <a:avLst/>
          </a:prstGeom>
          <a:noFill/>
        </p:spPr>
      </p:pic>
      <p:pic>
        <p:nvPicPr>
          <p:cNvPr id="7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697973" flipH="1">
            <a:off x="8000013" y="-21719"/>
            <a:ext cx="941300" cy="105202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009778" y="893217"/>
            <a:ext cx="21899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Проблема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859340"/>
            <a:ext cx="8424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Народная игрушка в наши дни стремительно превращается в сувенирную продукцию, не предназначенную для ребенка и не требующую педагогического сопровождения. Но именно народная игрушка всегда несла в себе огромный потенциал социального наследия. К сожалению, современные родители недооценивают развивающую роль народной игрушки.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84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>
            <a:off x="1" y="4938526"/>
            <a:ext cx="2928926" cy="1705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 flipH="1">
            <a:off x="6429388" y="4851410"/>
            <a:ext cx="2714612" cy="1729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063180">
            <a:off x="239846" y="-57831"/>
            <a:ext cx="847376" cy="973541"/>
          </a:xfrm>
          <a:prstGeom prst="rect">
            <a:avLst/>
          </a:prstGeom>
          <a:noFill/>
        </p:spPr>
      </p:pic>
      <p:pic>
        <p:nvPicPr>
          <p:cNvPr id="7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697973" flipH="1">
            <a:off x="8000013" y="-21719"/>
            <a:ext cx="941300" cy="1052023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00034" y="1046441"/>
            <a:ext cx="8429684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Познакомить 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детей с русской народной деревянной игрушкой, через интеграцию познавательно-речевого общения и продуктивной деятельности.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697973" flipH="1">
            <a:off x="8000013" y="-21719"/>
            <a:ext cx="941300" cy="1052023"/>
          </a:xfrm>
          <a:prstGeom prst="rect">
            <a:avLst/>
          </a:prstGeom>
          <a:noFill/>
        </p:spPr>
      </p:pic>
      <p:pic>
        <p:nvPicPr>
          <p:cNvPr id="7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>
            <a:off x="350525" y="4851411"/>
            <a:ext cx="2928926" cy="200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 flipH="1">
            <a:off x="6429388" y="4851410"/>
            <a:ext cx="2714612" cy="172931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65588" y="772663"/>
            <a:ext cx="846994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Задачи</a:t>
            </a:r>
            <a:endParaRPr lang="ru-RU" dirty="0"/>
          </a:p>
          <a:p>
            <a:r>
              <a:rPr lang="ru-RU" sz="2400" dirty="0" smtClean="0">
                <a:solidFill>
                  <a:schemeClr val="tx2"/>
                </a:solidFill>
              </a:rPr>
              <a:t>- Познакомить </a:t>
            </a:r>
            <a:r>
              <a:rPr lang="ru-RU" sz="2400" dirty="0">
                <a:solidFill>
                  <a:schemeClr val="tx2"/>
                </a:solidFill>
              </a:rPr>
              <a:t>детей с матрёшкой ( материал, внешний вид, особенности росписи).</a:t>
            </a:r>
          </a:p>
          <a:p>
            <a:endParaRPr lang="ru-RU" sz="2400" dirty="0">
              <a:solidFill>
                <a:schemeClr val="tx2"/>
              </a:solidFill>
            </a:endParaRPr>
          </a:p>
          <a:p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smtClean="0">
                <a:solidFill>
                  <a:schemeClr val="tx2"/>
                </a:solidFill>
              </a:rPr>
              <a:t>- Развивать </a:t>
            </a:r>
            <a:r>
              <a:rPr lang="ru-RU" sz="2400" dirty="0">
                <a:solidFill>
                  <a:schemeClr val="tx2"/>
                </a:solidFill>
              </a:rPr>
              <a:t>интерес детей к народному творчеству; творческие способности детей через приобщение к народному творчеству и прикладному искусству; умение украшать силуэт матрешки разнообразными узорами.</a:t>
            </a:r>
          </a:p>
          <a:p>
            <a:endParaRPr lang="ru-RU" sz="2400" dirty="0" smtClean="0">
              <a:solidFill>
                <a:schemeClr val="tx2"/>
              </a:solidFill>
            </a:endParaRPr>
          </a:p>
          <a:p>
            <a:r>
              <a:rPr lang="ru-RU" sz="2400" dirty="0" smtClean="0">
                <a:solidFill>
                  <a:schemeClr val="tx2"/>
                </a:solidFill>
              </a:rPr>
              <a:t>- Воспитывать </a:t>
            </a:r>
            <a:r>
              <a:rPr lang="ru-RU" sz="2400" dirty="0">
                <a:solidFill>
                  <a:schemeClr val="tx2"/>
                </a:solidFill>
              </a:rPr>
              <a:t>любовь к народному искусству</a:t>
            </a:r>
          </a:p>
          <a:p>
            <a:endParaRPr lang="ru-RU" sz="2400" dirty="0">
              <a:solidFill>
                <a:schemeClr val="tx2"/>
              </a:solidFill>
            </a:endParaRPr>
          </a:p>
          <a:p>
            <a:r>
              <a:rPr lang="ru-RU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1"/>
          <p:cNvGrpSpPr/>
          <p:nvPr/>
        </p:nvGrpSpPr>
        <p:grpSpPr>
          <a:xfrm>
            <a:off x="0" y="1285860"/>
            <a:ext cx="1181401" cy="5572140"/>
            <a:chOff x="0" y="1285860"/>
            <a:chExt cx="1181401" cy="5572140"/>
          </a:xfrm>
        </p:grpSpPr>
        <p:pic>
          <p:nvPicPr>
            <p:cNvPr id="4098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421481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6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5500702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9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278605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0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1285860"/>
              <a:ext cx="1181401" cy="1357298"/>
            </a:xfrm>
            <a:prstGeom prst="rect">
              <a:avLst/>
            </a:prstGeom>
            <a:noFill/>
          </p:spPr>
        </p:pic>
      </p:grpSp>
      <p:pic>
        <p:nvPicPr>
          <p:cNvPr id="11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181401" cy="1357298"/>
          </a:xfrm>
          <a:prstGeom prst="rect">
            <a:avLst/>
          </a:prstGeom>
          <a:noFill/>
        </p:spPr>
      </p:pic>
      <p:grpSp>
        <p:nvGrpSpPr>
          <p:cNvPr id="3" name="Группа 14"/>
          <p:cNvGrpSpPr/>
          <p:nvPr/>
        </p:nvGrpSpPr>
        <p:grpSpPr>
          <a:xfrm>
            <a:off x="7962599" y="1285860"/>
            <a:ext cx="1181401" cy="5572140"/>
            <a:chOff x="0" y="1285860"/>
            <a:chExt cx="1181401" cy="5572140"/>
          </a:xfrm>
        </p:grpSpPr>
        <p:pic>
          <p:nvPicPr>
            <p:cNvPr id="16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421481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7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5500702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8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2786058"/>
              <a:ext cx="1181401" cy="1357298"/>
            </a:xfrm>
            <a:prstGeom prst="rect">
              <a:avLst/>
            </a:prstGeom>
            <a:noFill/>
          </p:spPr>
        </p:pic>
        <p:pic>
          <p:nvPicPr>
            <p:cNvPr id="19" name="Picture 2" descr="C:\Documents and Settings\Admin\Рабочий стол\009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1285860"/>
              <a:ext cx="1181401" cy="1357298"/>
            </a:xfrm>
            <a:prstGeom prst="rect">
              <a:avLst/>
            </a:prstGeom>
            <a:noFill/>
          </p:spPr>
        </p:pic>
      </p:grpSp>
      <p:pic>
        <p:nvPicPr>
          <p:cNvPr id="20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62599" y="0"/>
            <a:ext cx="1181401" cy="1357298"/>
          </a:xfrm>
          <a:prstGeom prst="rect">
            <a:avLst/>
          </a:prstGeom>
          <a:noFill/>
        </p:spPr>
      </p:pic>
      <p:pic>
        <p:nvPicPr>
          <p:cNvPr id="2050" name="Picture 2" descr="C:\Documents and Settings\Admin\Рабочий стол\Фото по проекту матрешки\P12501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40695" y="1571588"/>
            <a:ext cx="6420438" cy="514353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1092602" y="857232"/>
            <a:ext cx="71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Знакомство с   разнообразием  матрешек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-57496"/>
            <a:ext cx="4676775" cy="117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>
            <a:off x="0" y="5143512"/>
            <a:ext cx="2576831" cy="1500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Documents and Settings\Admin\Рабочий стол\2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 flipH="1">
            <a:off x="6500826" y="5007536"/>
            <a:ext cx="2643174" cy="1683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063180">
            <a:off x="194999" y="-38972"/>
            <a:ext cx="949481" cy="1090848"/>
          </a:xfrm>
          <a:prstGeom prst="rect">
            <a:avLst/>
          </a:prstGeom>
          <a:noFill/>
        </p:spPr>
      </p:pic>
      <p:pic>
        <p:nvPicPr>
          <p:cNvPr id="7" name="Picture 2" descr="C:\Documents and Settings\Admin\Рабочий стол\00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697973" flipH="1">
            <a:off x="8000013" y="-21719"/>
            <a:ext cx="941300" cy="1052023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71472" y="857232"/>
            <a:ext cx="80010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417" y="272456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Этапы проекта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2800" b="1" i="0" u="sng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Подготовительный: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chemeClr val="tx2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0000\Desktop\IMG_20230502_14265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86454">
            <a:off x="621068" y="1266524"/>
            <a:ext cx="3152775" cy="3981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43197">
            <a:off x="4758510" y="1750297"/>
            <a:ext cx="3671232" cy="359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24.jp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44"/>
          <a:stretch>
            <a:fillRect/>
          </a:stretch>
        </p:blipFill>
        <p:spPr bwMode="auto">
          <a:xfrm>
            <a:off x="1" y="4797152"/>
            <a:ext cx="3635895" cy="180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286000" y="889844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Практический: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43841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  <a:p>
            <a:r>
              <a:rPr lang="ru-RU" sz="2000" dirty="0"/>
              <a:t> </a:t>
            </a:r>
          </a:p>
          <a:p>
            <a:endParaRPr lang="ru-RU" dirty="0"/>
          </a:p>
          <a:p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9207">
            <a:off x="841435" y="1874819"/>
            <a:ext cx="3419520" cy="316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0305">
            <a:off x="5379579" y="1996246"/>
            <a:ext cx="3024753" cy="327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592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457</Words>
  <Application>Microsoft Office PowerPoint</Application>
  <PresentationFormat>Экран (4:3)</PresentationFormat>
  <Paragraphs>96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0000</cp:lastModifiedBy>
  <cp:revision>37</cp:revision>
  <dcterms:created xsi:type="dcterms:W3CDTF">2016-01-03T11:32:13Z</dcterms:created>
  <dcterms:modified xsi:type="dcterms:W3CDTF">2023-05-03T09:26:01Z</dcterms:modified>
</cp:coreProperties>
</file>